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Spartan"/>
      <p:regular r:id="rId39"/>
      <p:bold r:id="rId40"/>
    </p:embeddedFont>
    <p:embeddedFont>
      <p:font typeface="Julius Sans One"/>
      <p:regular r:id="rId41"/>
    </p:embeddedFont>
    <p:embeddedFont>
      <p:font typeface="Didact Gothic"/>
      <p:regular r:id="rId42"/>
    </p:embeddedFont>
    <p:embeddedFont>
      <p:font typeface="Questrial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artan-bold.fntdata"/><Relationship Id="rId20" Type="http://schemas.openxmlformats.org/officeDocument/2006/relationships/slide" Target="slides/slide15.xml"/><Relationship Id="rId42" Type="http://schemas.openxmlformats.org/officeDocument/2006/relationships/font" Target="fonts/DidactGothic-regular.fntdata"/><Relationship Id="rId41" Type="http://schemas.openxmlformats.org/officeDocument/2006/relationships/font" Target="fonts/JuliusSansOne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Questrial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Spartan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ilmmusic.io/standard-license" TargetMode="External"/><Relationship Id="rId3" Type="http://schemas.openxmlformats.org/officeDocument/2006/relationships/hyperlink" Target="https://filmmusic.io/standard-license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0b9129f34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0b9129f3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0b9129f3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0b9129f3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Welcome to the Show by Kevin MacLeod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Link: https://incompetech.filmmusic.io/song/4614-welcome-to-the-show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https://filmmusic.io/standard-license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211EE"/>
                </a:solidFill>
                <a:latin typeface="Didact Gothic"/>
                <a:ea typeface="Didact Gothic"/>
                <a:cs typeface="Didact Gothic"/>
                <a:sym typeface="Didact Gothic"/>
              </a:rPr>
              <a:t>Carpe Diem by Kevin MacLeod</a:t>
            </a:r>
            <a:endParaRPr sz="1400">
              <a:solidFill>
                <a:srgbClr val="6211EE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211EE"/>
                </a:solidFill>
                <a:latin typeface="Didact Gothic"/>
                <a:ea typeface="Didact Gothic"/>
                <a:cs typeface="Didact Gothic"/>
                <a:sym typeface="Didact Gothic"/>
              </a:rPr>
              <a:t>Link: https://incompetech.filmmusic.io/song/3478-carpe-diem</a:t>
            </a:r>
            <a:endParaRPr sz="1400">
              <a:solidFill>
                <a:srgbClr val="6211EE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211EE"/>
                </a:solidFill>
                <a:latin typeface="Didact Gothic"/>
                <a:ea typeface="Didact Gothic"/>
                <a:cs typeface="Didact Gothic"/>
                <a:sym typeface="Didact Gothic"/>
              </a:rPr>
              <a:t>License: </a:t>
            </a:r>
            <a:r>
              <a:rPr lang="en" sz="14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https://filmmusic.io/standard-license</a:t>
            </a:r>
            <a:endParaRPr sz="1400">
              <a:solidFill>
                <a:srgbClr val="6211EE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211EE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211EE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211EE"/>
                </a:solidFill>
                <a:latin typeface="Didact Gothic"/>
                <a:ea typeface="Didact Gothic"/>
                <a:cs typeface="Didact Gothic"/>
                <a:sym typeface="Didact Gothic"/>
              </a:rPr>
              <a:t>www.bensound.com</a:t>
            </a:r>
            <a:endParaRPr sz="1400">
              <a:solidFill>
                <a:srgbClr val="6211E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1c67867ed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1c67867ed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1c67867ed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e1c67867ed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1c67867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e1c67867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1c67867ed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1c67867e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1c67867ed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e1c67867ed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1c67867e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e1c67867e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e1c67867ed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e1c67867ed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1c67867e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1c67867e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0b9129f34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0b9129f34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1c67867e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e1c67867e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941dd775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941dd775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1941dd775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1941dd775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1941dd775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1941dd775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1941dd775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e1941dd775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1941dd775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e1941dd775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1941dd775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1941dd775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e1941dd775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e1941dd775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e1d7813ba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e1d7813ba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e1d7813ba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e1d7813ba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193419e7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193419e7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1d7813ba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1d7813ba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e1d7813ba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e1d7813ba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e1f613a2c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e1f613a2c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1f613a2c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1f613a2c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93419e7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93419e7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193419e7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193419e7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0b9129f34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0b9129f3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0b9129f34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0b9129f34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0b9129f3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e0b9129f3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0b9129f34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0b9129f34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5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fmla="val 4985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b="1" sz="40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bg>
      <p:bgPr>
        <a:solidFill>
          <a:schemeClr val="accent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2" type="title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hasCustomPrompt="1" idx="3" type="title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4" type="title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5" type="title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6" type="title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7" type="title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8" type="title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9" type="subTitle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3" type="subTitle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4" type="subTitle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5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1">
    <p:bg>
      <p:bgPr>
        <a:solidFill>
          <a:schemeClr val="accent5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rtl="0" algn="just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bg>
      <p:bgPr>
        <a:solidFill>
          <a:schemeClr val="accent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8624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424450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title"/>
          </p:nvPr>
        </p:nvSpPr>
        <p:spPr>
          <a:xfrm>
            <a:off x="6525755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3" type="subTitle"/>
          </p:nvPr>
        </p:nvSpPr>
        <p:spPr>
          <a:xfrm>
            <a:off x="6087751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4" type="title"/>
          </p:nvPr>
        </p:nvSpPr>
        <p:spPr>
          <a:xfrm>
            <a:off x="36901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5" type="subTitle"/>
          </p:nvPr>
        </p:nvSpPr>
        <p:spPr>
          <a:xfrm>
            <a:off x="3252148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0">
    <p:bg>
      <p:bgPr>
        <a:solidFill>
          <a:schemeClr val="accent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 flipH="1" rot="10800000">
            <a:off x="37875" y="150"/>
            <a:ext cx="9106200" cy="44697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fmla="val 49428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_1_3">
    <p:bg>
      <p:bgPr>
        <a:solidFill>
          <a:schemeClr val="accent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2" type="title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3" type="title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4" type="subTitle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5" type="title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6" type="subTitle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7" type="title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8" type="subTitle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6">
    <p:bg>
      <p:bgPr>
        <a:solidFill>
          <a:schemeClr val="accent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subTitle"/>
          </p:nvPr>
        </p:nvSpPr>
        <p:spPr>
          <a:xfrm>
            <a:off x="1742675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2" type="subTitle"/>
          </p:nvPr>
        </p:nvSpPr>
        <p:spPr>
          <a:xfrm>
            <a:off x="5021770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3" type="title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4" type="title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9"/>
          <p:cNvSpPr/>
          <p:nvPr/>
        </p:nvSpPr>
        <p:spPr>
          <a:xfrm flipH="1" rot="10800000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bg>
      <p:bgPr>
        <a:solidFill>
          <a:schemeClr val="accent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2" type="title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3" type="subTitle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4" type="title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5" type="subTitle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3" name="Google Shape;123;p20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5151175" y="1032009"/>
            <a:ext cx="30573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127050" y="3320300"/>
            <a:ext cx="20814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8">
    <p:bg>
      <p:bgPr>
        <a:solidFill>
          <a:schemeClr val="accent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2078825" y="4335775"/>
            <a:ext cx="52293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21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1"/>
          <p:cNvSpPr/>
          <p:nvPr/>
        </p:nvSpPr>
        <p:spPr>
          <a:xfrm rot="10800000">
            <a:off x="509275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1">
    <p:bg>
      <p:bgPr>
        <a:solidFill>
          <a:schemeClr val="accent5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95637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71322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2" type="title"/>
          </p:nvPr>
        </p:nvSpPr>
        <p:spPr>
          <a:xfrm>
            <a:off x="652892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3" type="subTitle"/>
          </p:nvPr>
        </p:nvSpPr>
        <p:spPr>
          <a:xfrm>
            <a:off x="630527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4" type="title"/>
          </p:nvPr>
        </p:nvSpPr>
        <p:spPr>
          <a:xfrm>
            <a:off x="3752400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5" type="subTitle"/>
          </p:nvPr>
        </p:nvSpPr>
        <p:spPr>
          <a:xfrm>
            <a:off x="3509250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9">
    <p:bg>
      <p:bgPr>
        <a:solidFill>
          <a:schemeClr val="accent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779625" y="14338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 txBox="1"/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1" type="subTitle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2" type="title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3" type="subTitle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4" type="title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5" type="subTitle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6" type="title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7" type="subTitle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8" type="title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9" type="subTitle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13" type="title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4" type="subTitle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15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2">
    <p:bg>
      <p:bgPr>
        <a:solidFill>
          <a:schemeClr val="accent5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2" type="title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3" type="subTitle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4" type="title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24"/>
          <p:cNvSpPr txBox="1"/>
          <p:nvPr>
            <p:ph idx="5" type="subTitle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4">
    <p:bg>
      <p:bgPr>
        <a:solidFill>
          <a:schemeClr val="accent5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5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">
    <p:bg>
      <p:bgPr>
        <a:solidFill>
          <a:schemeClr val="accent5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713225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26"/>
          <p:cNvSpPr/>
          <p:nvPr/>
        </p:nvSpPr>
        <p:spPr>
          <a:xfrm>
            <a:off x="-1776650" y="270117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2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27"/>
          <p:cNvSpPr/>
          <p:nvPr/>
        </p:nvSpPr>
        <p:spPr>
          <a:xfrm flipH="1" rot="10800000">
            <a:off x="-287750" y="-113775"/>
            <a:ext cx="2978700" cy="3082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5008975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3">
    <p:bg>
      <p:bgPr>
        <a:solidFill>
          <a:schemeClr val="accent5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28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CUSTOM_1_1_2">
    <p:bg>
      <p:bgPr>
        <a:solidFill>
          <a:schemeClr val="accent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2" type="title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1" type="subTitle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3" type="title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4" type="subTitle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5" type="title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6" type="subTitle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3">
    <p:bg>
      <p:bgPr>
        <a:solidFill>
          <a:schemeClr val="accent5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2" type="subTitle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idx="3" type="subTitle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00" name="Google Shape;200;p30"/>
          <p:cNvSpPr txBox="1"/>
          <p:nvPr>
            <p:ph hasCustomPrompt="1" type="title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30"/>
          <p:cNvSpPr txBox="1"/>
          <p:nvPr>
            <p:ph hasCustomPrompt="1" idx="4" type="title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30"/>
          <p:cNvSpPr txBox="1"/>
          <p:nvPr>
            <p:ph hasCustomPrompt="1" idx="5" type="title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30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30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30"/>
          <p:cNvSpPr/>
          <p:nvPr/>
        </p:nvSpPr>
        <p:spPr>
          <a:xfrm flipH="1" rot="10800000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30"/>
          <p:cNvSpPr/>
          <p:nvPr/>
        </p:nvSpPr>
        <p:spPr>
          <a:xfrm flipH="1" rot="10800000">
            <a:off x="-16814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solidFill>
          <a:schemeClr val="dk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9" name="Google Shape;209;p31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2" name="Google Shape;212;p31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3" name="Google Shape;213;p31"/>
          <p:cNvSpPr txBox="1"/>
          <p:nvPr>
            <p:ph idx="2" type="subTitle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os columnas " type="twoColTx">
  <p:cSld name="TITLE_AND_TWO_COLUMNS">
    <p:bg>
      <p:bgPr>
        <a:solidFill>
          <a:schemeClr val="accent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subTitle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ítulo " type="titleOnly">
  <p:cSld name="TITLE_ONLY">
    <p:bg>
      <p:bgPr>
        <a:solidFill>
          <a:schemeClr val="accent5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" name="Google Shape;33;p6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5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/>
          <p:nvPr/>
        </p:nvSpPr>
        <p:spPr>
          <a:xfrm flipH="1" rot="-5400000">
            <a:off x="4941700" y="26525"/>
            <a:ext cx="4364700" cy="42276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file/d/1TkSbP_baJ6-AdFkQlJtX-KBgsVjFHOZp/pre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hyperlink" Target="https://plan-uk.org/media-centre/almost-two-thirds-of-women-feel-unsafe-walking-alone-after-dark" TargetMode="External"/><Relationship Id="rId5" Type="http://schemas.openxmlformats.org/officeDocument/2006/relationships/hyperlink" Target="https://www.churchillsecurity.co.uk/2019/06/27/how-dangerous-is-a-night-out-in-britain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hyperlink" Target="https://plan-uk.org/media-centre/almost-two-thirds-of-women-feel-unsafe-walking-alone-after-dark" TargetMode="External"/><Relationship Id="rId5" Type="http://schemas.openxmlformats.org/officeDocument/2006/relationships/hyperlink" Target="https://www.churchillsecurity.co.uk/2019/06/27/how-dangerous-is-a-night-out-in-britai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hyperlink" Target="https://plan-uk.org/media-centre/almost-two-thirds-of-women-feel-unsafe-walking-alone-after-dark" TargetMode="External"/><Relationship Id="rId5" Type="http://schemas.openxmlformats.org/officeDocument/2006/relationships/hyperlink" Target="https://www.churchillsecurity.co.uk/2019/06/27/how-dangerous-is-a-night-out-in-britai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ctrTitle"/>
          </p:nvPr>
        </p:nvSpPr>
        <p:spPr>
          <a:xfrm>
            <a:off x="4503800" y="2188100"/>
            <a:ext cx="3033300" cy="15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Protectly 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19" name="Google Shape;219;p32"/>
          <p:cNvSpPr txBox="1"/>
          <p:nvPr>
            <p:ph idx="1" type="subTitle"/>
          </p:nvPr>
        </p:nvSpPr>
        <p:spPr>
          <a:xfrm>
            <a:off x="4077475" y="3374350"/>
            <a:ext cx="39099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DRP28 - James Ball,  Lukasz Jakubowski, Adam Gould, Noor Sawhney 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800" y="2269225"/>
            <a:ext cx="1346125" cy="13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>
            <p:ph idx="1" type="body"/>
          </p:nvPr>
        </p:nvSpPr>
        <p:spPr>
          <a:xfrm>
            <a:off x="713225" y="1424150"/>
            <a:ext cx="63006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A mobile application to strengthen and facilitate the personal and group safety of young people</a:t>
            </a:r>
            <a:endParaRPr sz="16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Intuitive and easy safety features to reassure and eliminate wellbeing concerns, even when drunk</a:t>
            </a:r>
            <a:endParaRPr sz="16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Live tracking of friends, accessible panic button with fake phone call and SOS alerts</a:t>
            </a:r>
            <a:endParaRPr sz="16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18" name="Google Shape;318;p41"/>
          <p:cNvSpPr txBox="1"/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Our Solution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idx="1" type="body"/>
          </p:nvPr>
        </p:nvSpPr>
        <p:spPr>
          <a:xfrm>
            <a:off x="2143975" y="4751025"/>
            <a:ext cx="52293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Music: </a:t>
            </a:r>
            <a:r>
              <a:rPr lang="en"/>
              <a:t>www.bensound.com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2"/>
          <p:cNvSpPr txBox="1"/>
          <p:nvPr/>
        </p:nvSpPr>
        <p:spPr>
          <a:xfrm>
            <a:off x="3008750" y="174045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https://docs.google.com/file/d/1TkSbP_baJ6-AdFkQlJtX-KBgsVjFHOZp/preview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>
            <p:ph type="title"/>
          </p:nvPr>
        </p:nvSpPr>
        <p:spPr>
          <a:xfrm>
            <a:off x="354913" y="4080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Markus and Anna's old </a:t>
            </a:r>
            <a:r>
              <a:rPr lang="en">
                <a:latin typeface="Spartan"/>
                <a:ea typeface="Spartan"/>
                <a:cs typeface="Spartan"/>
                <a:sym typeface="Spartan"/>
              </a:rPr>
              <a:t>journey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0" name="Google Shape;330;p43"/>
          <p:cNvSpPr txBox="1"/>
          <p:nvPr>
            <p:ph idx="4294967295" type="title"/>
          </p:nvPr>
        </p:nvSpPr>
        <p:spPr>
          <a:xfrm>
            <a:off x="3056730" y="2407380"/>
            <a:ext cx="25101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1" name="Google Shape;331;p43"/>
          <p:cNvSpPr txBox="1"/>
          <p:nvPr>
            <p:ph idx="4294967295" type="title"/>
          </p:nvPr>
        </p:nvSpPr>
        <p:spPr>
          <a:xfrm>
            <a:off x="2996943" y="2327175"/>
            <a:ext cx="2510100" cy="1061400"/>
          </a:xfrm>
          <a:prstGeom prst="rect">
            <a:avLst/>
          </a:prstGeom>
          <a:solidFill>
            <a:srgbClr val="B12D9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Takes ages for friends to find each other when they arrive</a:t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2" name="Google Shape;332;p43"/>
          <p:cNvSpPr txBox="1"/>
          <p:nvPr>
            <p:ph idx="4294967295" type="title"/>
          </p:nvPr>
        </p:nvSpPr>
        <p:spPr>
          <a:xfrm>
            <a:off x="3056732" y="936255"/>
            <a:ext cx="25101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3" name="Google Shape;333;p43"/>
          <p:cNvSpPr txBox="1"/>
          <p:nvPr>
            <p:ph idx="4294967295" type="title"/>
          </p:nvPr>
        </p:nvSpPr>
        <p:spPr>
          <a:xfrm>
            <a:off x="2996943" y="856050"/>
            <a:ext cx="2510100" cy="1061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Status of friends unknown before the night out</a:t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4" name="Google Shape;334;p43"/>
          <p:cNvSpPr txBox="1"/>
          <p:nvPr>
            <p:ph idx="4294967295" type="title"/>
          </p:nvPr>
        </p:nvSpPr>
        <p:spPr>
          <a:xfrm>
            <a:off x="3056727" y="3885055"/>
            <a:ext cx="25101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5" name="Google Shape;335;p43"/>
          <p:cNvSpPr txBox="1"/>
          <p:nvPr>
            <p:ph idx="4294967295" type="title"/>
          </p:nvPr>
        </p:nvSpPr>
        <p:spPr>
          <a:xfrm>
            <a:off x="2996944" y="3804850"/>
            <a:ext cx="2510100" cy="1061400"/>
          </a:xfrm>
          <a:prstGeom prst="rect">
            <a:avLst/>
          </a:prstGeom>
          <a:solidFill>
            <a:srgbClr val="FF4848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Unsafe and anxious journey back home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36" name="Google Shape;3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41915" y="1848262"/>
            <a:ext cx="1227915" cy="72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42701" y="3340756"/>
            <a:ext cx="1226326" cy="723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>
            <p:ph type="title"/>
          </p:nvPr>
        </p:nvSpPr>
        <p:spPr>
          <a:xfrm>
            <a:off x="-7482" y="1160850"/>
            <a:ext cx="3196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artan"/>
                <a:ea typeface="Spartan"/>
                <a:cs typeface="Spartan"/>
                <a:sym typeface="Spartan"/>
              </a:rPr>
              <a:t>Markus feels...</a:t>
            </a:r>
            <a:endParaRPr sz="2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39" name="Google Shape;339;p43"/>
          <p:cNvSpPr txBox="1"/>
          <p:nvPr>
            <p:ph type="title"/>
          </p:nvPr>
        </p:nvSpPr>
        <p:spPr>
          <a:xfrm>
            <a:off x="5909768" y="1160850"/>
            <a:ext cx="3196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artan"/>
                <a:ea typeface="Spartan"/>
                <a:cs typeface="Spartan"/>
                <a:sym typeface="Spartan"/>
              </a:rPr>
              <a:t>Anna</a:t>
            </a:r>
            <a:r>
              <a:rPr lang="en" sz="2200">
                <a:latin typeface="Spartan"/>
                <a:ea typeface="Spartan"/>
                <a:cs typeface="Spartan"/>
                <a:sym typeface="Spartan"/>
              </a:rPr>
              <a:t> feels...</a:t>
            </a:r>
            <a:endParaRPr sz="2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174125" y="1969225"/>
            <a:ext cx="2652000" cy="20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Anxious of the whereabouts of his friends</a:t>
            </a:r>
            <a:endParaRPr b="1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Worried about people getting home safely</a:t>
            </a:r>
            <a:endParaRPr b="1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6190725" y="1969225"/>
            <a:ext cx="2652000" cy="20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Stressed about why she can't get in contact with her friends</a:t>
            </a:r>
            <a:endParaRPr b="1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In danger when she is walking home on her own</a:t>
            </a:r>
            <a:endParaRPr b="1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/>
          <p:nvPr/>
        </p:nvSpPr>
        <p:spPr>
          <a:xfrm>
            <a:off x="134625" y="0"/>
            <a:ext cx="25197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4"/>
          <p:cNvSpPr txBox="1"/>
          <p:nvPr>
            <p:ph type="title"/>
          </p:nvPr>
        </p:nvSpPr>
        <p:spPr>
          <a:xfrm>
            <a:off x="269175" y="159125"/>
            <a:ext cx="23850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partan"/>
                <a:ea typeface="Spartan"/>
                <a:cs typeface="Spartan"/>
                <a:sym typeface="Spartan"/>
              </a:rPr>
              <a:t>Markus</a:t>
            </a:r>
            <a:endParaRPr sz="24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48" name="Google Shape;348;p44"/>
          <p:cNvSpPr txBox="1"/>
          <p:nvPr>
            <p:ph idx="4294967295" type="title"/>
          </p:nvPr>
        </p:nvSpPr>
        <p:spPr>
          <a:xfrm>
            <a:off x="3381724" y="2407376"/>
            <a:ext cx="22287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49" name="Google Shape;349;p44"/>
          <p:cNvSpPr txBox="1"/>
          <p:nvPr>
            <p:ph idx="4294967295" type="title"/>
          </p:nvPr>
        </p:nvSpPr>
        <p:spPr>
          <a:xfrm>
            <a:off x="3328640" y="2327171"/>
            <a:ext cx="2228700" cy="1061400"/>
          </a:xfrm>
          <a:prstGeom prst="rect">
            <a:avLst/>
          </a:prstGeom>
          <a:solidFill>
            <a:srgbClr val="599A9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Able to alert friends when in danger, even when tipsy</a:t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50" name="Google Shape;350;p44"/>
          <p:cNvSpPr txBox="1"/>
          <p:nvPr>
            <p:ph idx="4294967295" type="title"/>
          </p:nvPr>
        </p:nvSpPr>
        <p:spPr>
          <a:xfrm>
            <a:off x="3381726" y="936255"/>
            <a:ext cx="22287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51" name="Google Shape;351;p44"/>
          <p:cNvSpPr txBox="1"/>
          <p:nvPr>
            <p:ph idx="4294967295" type="title"/>
          </p:nvPr>
        </p:nvSpPr>
        <p:spPr>
          <a:xfrm>
            <a:off x="3328640" y="856050"/>
            <a:ext cx="2228700" cy="1061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Tracking of friends location and battery so nobody is lost</a:t>
            </a:r>
            <a:endParaRPr sz="2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52" name="Google Shape;352;p44"/>
          <p:cNvSpPr txBox="1"/>
          <p:nvPr>
            <p:ph idx="4294967295" type="title"/>
          </p:nvPr>
        </p:nvSpPr>
        <p:spPr>
          <a:xfrm>
            <a:off x="3381719" y="3885052"/>
            <a:ext cx="22287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53" name="Google Shape;353;p44"/>
          <p:cNvSpPr txBox="1"/>
          <p:nvPr>
            <p:ph idx="4294967295" type="title"/>
          </p:nvPr>
        </p:nvSpPr>
        <p:spPr>
          <a:xfrm>
            <a:off x="3328638" y="3804847"/>
            <a:ext cx="2228700" cy="1061400"/>
          </a:xfrm>
          <a:prstGeom prst="rect">
            <a:avLst/>
          </a:prstGeom>
          <a:solidFill>
            <a:srgbClr val="4FC5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Safest route home is recommended, and tracked</a:t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54" name="Google Shape;3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2219" y="1848262"/>
            <a:ext cx="1227915" cy="72423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4"/>
          <p:cNvSpPr txBox="1"/>
          <p:nvPr>
            <p:ph type="title"/>
          </p:nvPr>
        </p:nvSpPr>
        <p:spPr>
          <a:xfrm>
            <a:off x="3086455" y="76200"/>
            <a:ext cx="2980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New journey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56" name="Google Shape;35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91263" y="3337157"/>
            <a:ext cx="1229825" cy="72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1100" y="127650"/>
            <a:ext cx="591549" cy="59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/>
          <p:nvPr/>
        </p:nvSpPr>
        <p:spPr>
          <a:xfrm>
            <a:off x="6498775" y="0"/>
            <a:ext cx="25197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4"/>
          <p:cNvSpPr txBox="1"/>
          <p:nvPr>
            <p:ph type="title"/>
          </p:nvPr>
        </p:nvSpPr>
        <p:spPr>
          <a:xfrm>
            <a:off x="6633325" y="159125"/>
            <a:ext cx="23850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partan"/>
                <a:ea typeface="Spartan"/>
                <a:cs typeface="Spartan"/>
                <a:sym typeface="Spartan"/>
              </a:rPr>
              <a:t>    Anna</a:t>
            </a:r>
            <a:endParaRPr sz="24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60" name="Google Shape;36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5252" y="127648"/>
            <a:ext cx="591549" cy="59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/>
        </p:nvSpPr>
        <p:spPr>
          <a:xfrm>
            <a:off x="1155450" y="967100"/>
            <a:ext cx="63006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Held over 20 interactive interviews during prototyping and development</a:t>
            </a:r>
            <a:endParaRPr sz="19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Every interview fed the next iteration of changes</a:t>
            </a:r>
            <a:endParaRPr sz="19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66" name="Google Shape;366;p45"/>
          <p:cNvSpPr txBox="1"/>
          <p:nvPr>
            <p:ph idx="6" type="title"/>
          </p:nvPr>
        </p:nvSpPr>
        <p:spPr>
          <a:xfrm>
            <a:off x="1687950" y="2259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Continuous User Feedback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67" name="Google Shape;3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825" y="3479091"/>
            <a:ext cx="2277675" cy="12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191" y="3479100"/>
            <a:ext cx="1012269" cy="12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4149" y="3479099"/>
            <a:ext cx="2192971" cy="12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5825" y="3479097"/>
            <a:ext cx="1152350" cy="12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5"/>
          <p:cNvSpPr txBox="1"/>
          <p:nvPr/>
        </p:nvSpPr>
        <p:spPr>
          <a:xfrm>
            <a:off x="6077025" y="28451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"</a:t>
            </a:r>
            <a:r>
              <a:rPr b="1" lang="en" sz="11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It would be cool if when it went below a certain point it went red"</a:t>
            </a:r>
            <a:endParaRPr b="1" sz="13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72" name="Google Shape;372;p45"/>
          <p:cNvSpPr txBox="1"/>
          <p:nvPr/>
        </p:nvSpPr>
        <p:spPr>
          <a:xfrm>
            <a:off x="3240600" y="2760400"/>
            <a:ext cx="266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“It’ll good to be able to see their location and alerting them would be the key thing to do.”</a:t>
            </a:r>
            <a:endParaRPr b="1" sz="13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73" name="Google Shape;373;p45"/>
          <p:cNvSpPr txBox="1"/>
          <p:nvPr/>
        </p:nvSpPr>
        <p:spPr>
          <a:xfrm>
            <a:off x="492475" y="2760400"/>
            <a:ext cx="249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“The alert your friends button...quite an important one to have next”</a:t>
            </a:r>
            <a:endParaRPr b="1" sz="11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type="title"/>
          </p:nvPr>
        </p:nvSpPr>
        <p:spPr>
          <a:xfrm>
            <a:off x="716550" y="735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Iterative development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79" name="Google Shape;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500" y="810550"/>
            <a:ext cx="6919602" cy="424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/>
          <p:nvPr>
            <p:ph type="title"/>
          </p:nvPr>
        </p:nvSpPr>
        <p:spPr>
          <a:xfrm>
            <a:off x="716550" y="735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Iterative development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85" name="Google Shape;3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25" y="941775"/>
            <a:ext cx="7932227" cy="3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Quantitative Testing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91" name="Google Shape;391;p48"/>
          <p:cNvSpPr txBox="1"/>
          <p:nvPr/>
        </p:nvSpPr>
        <p:spPr>
          <a:xfrm>
            <a:off x="713225" y="1424150"/>
            <a:ext cx="6300600" cy="3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Possible quantitative measures</a:t>
            </a:r>
            <a:endParaRPr b="1" sz="19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Time taken to create an event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Time taken to send an alert to all friends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Dropout rate when creating events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Time taken to track a specific friend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Time taken to change home location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92" name="Google Shape;3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300" y="1928900"/>
            <a:ext cx="1825375" cy="18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>
            <p:ph type="title"/>
          </p:nvPr>
        </p:nvSpPr>
        <p:spPr>
          <a:xfrm>
            <a:off x="1441000" y="168500"/>
            <a:ext cx="5890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Time taken to send an alert to all friends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713225" y="2677400"/>
            <a:ext cx="6300600" cy="1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Interviewees repeatedly expressed their interest and need for a way to quickly alert their friends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99" name="Google Shape;3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300" y="3008325"/>
            <a:ext cx="1825375" cy="188831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 txBox="1"/>
          <p:nvPr>
            <p:ph type="title"/>
          </p:nvPr>
        </p:nvSpPr>
        <p:spPr>
          <a:xfrm>
            <a:off x="774500" y="1683100"/>
            <a:ext cx="7527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“A key element [is] the ability to alert your friends”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/>
          <p:nvPr>
            <p:ph type="title"/>
          </p:nvPr>
        </p:nvSpPr>
        <p:spPr>
          <a:xfrm>
            <a:off x="1441000" y="168500"/>
            <a:ext cx="5890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Time taken to send an alert to all friends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06" name="Google Shape;406;p50"/>
          <p:cNvSpPr txBox="1"/>
          <p:nvPr/>
        </p:nvSpPr>
        <p:spPr>
          <a:xfrm>
            <a:off x="206125" y="1322700"/>
            <a:ext cx="5220000" cy="29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A balance was needed between speed and reducing false positives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We changed the new page into a popup to reduce time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Spartan"/>
              <a:buChar char="❏"/>
            </a:pPr>
            <a:r>
              <a:rPr lang="en" sz="19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We added a confirmation to reduce false positives</a:t>
            </a:r>
            <a:endParaRPr sz="1900">
              <a:solidFill>
                <a:schemeClr val="accent2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407" name="Google Shape;407;p50"/>
          <p:cNvPicPr preferRelativeResize="0"/>
          <p:nvPr/>
        </p:nvPicPr>
        <p:blipFill rotWithShape="1">
          <a:blip r:embed="rId3">
            <a:alphaModFix/>
          </a:blip>
          <a:srcRect b="0" l="2610" r="0" t="0"/>
          <a:stretch/>
        </p:blipFill>
        <p:spPr>
          <a:xfrm>
            <a:off x="5378075" y="2694900"/>
            <a:ext cx="3639276" cy="2307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50"/>
          <p:cNvCxnSpPr/>
          <p:nvPr/>
        </p:nvCxnSpPr>
        <p:spPr>
          <a:xfrm flipH="1" rot="10800000">
            <a:off x="7382000" y="3404800"/>
            <a:ext cx="586800" cy="630300"/>
          </a:xfrm>
          <a:prstGeom prst="straightConnector1">
            <a:avLst/>
          </a:prstGeom>
          <a:noFill/>
          <a:ln cap="flat" cmpd="sng" w="38100">
            <a:solidFill>
              <a:srgbClr val="FF484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9" name="Google Shape;409;p50"/>
          <p:cNvSpPr txBox="1"/>
          <p:nvPr/>
        </p:nvSpPr>
        <p:spPr>
          <a:xfrm>
            <a:off x="7253950" y="3023050"/>
            <a:ext cx="90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After</a:t>
            </a:r>
            <a:endParaRPr b="1" sz="7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confirmation</a:t>
            </a:r>
            <a:endParaRPr b="1" sz="7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added</a:t>
            </a:r>
            <a:endParaRPr b="1" sz="2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410" name="Google Shape;410;p50"/>
          <p:cNvPicPr preferRelativeResize="0"/>
          <p:nvPr/>
        </p:nvPicPr>
        <p:blipFill rotWithShape="1">
          <a:blip r:embed="rId4">
            <a:alphaModFix/>
          </a:blip>
          <a:srcRect b="39870" l="16407" r="16622" t="41038"/>
          <a:stretch/>
        </p:blipFill>
        <p:spPr>
          <a:xfrm>
            <a:off x="6405875" y="1240450"/>
            <a:ext cx="1984950" cy="1193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411" name="Google Shape;411;p50"/>
          <p:cNvCxnSpPr/>
          <p:nvPr/>
        </p:nvCxnSpPr>
        <p:spPr>
          <a:xfrm>
            <a:off x="6697275" y="3723675"/>
            <a:ext cx="582600" cy="321600"/>
          </a:xfrm>
          <a:prstGeom prst="straightConnector1">
            <a:avLst/>
          </a:prstGeom>
          <a:noFill/>
          <a:ln cap="flat" cmpd="sng" w="38100">
            <a:solidFill>
              <a:srgbClr val="FF484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2" name="Google Shape;412;p50"/>
          <p:cNvSpPr txBox="1"/>
          <p:nvPr/>
        </p:nvSpPr>
        <p:spPr>
          <a:xfrm>
            <a:off x="6614950" y="3175425"/>
            <a:ext cx="6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After</a:t>
            </a:r>
            <a:endParaRPr b="1" sz="7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pop-up added</a:t>
            </a:r>
            <a:endParaRPr b="1" sz="2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413" name="Google Shape;413;p50"/>
          <p:cNvPicPr preferRelativeResize="0"/>
          <p:nvPr/>
        </p:nvPicPr>
        <p:blipFill rotWithShape="1">
          <a:blip r:embed="rId5">
            <a:alphaModFix/>
          </a:blip>
          <a:srcRect b="24551" l="0" r="0" t="0"/>
          <a:stretch/>
        </p:blipFill>
        <p:spPr>
          <a:xfrm>
            <a:off x="2781800" y="3586417"/>
            <a:ext cx="909900" cy="14499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4" name="Google Shape;414;p50"/>
          <p:cNvPicPr preferRelativeResize="0"/>
          <p:nvPr/>
        </p:nvPicPr>
        <p:blipFill rotWithShape="1">
          <a:blip r:embed="rId6">
            <a:alphaModFix/>
          </a:blip>
          <a:srcRect b="2117" l="0" r="0" t="27050"/>
          <a:stretch/>
        </p:blipFill>
        <p:spPr>
          <a:xfrm>
            <a:off x="4213400" y="3586425"/>
            <a:ext cx="969161" cy="14498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415" name="Google Shape;415;p50"/>
          <p:cNvCxnSpPr/>
          <p:nvPr/>
        </p:nvCxnSpPr>
        <p:spPr>
          <a:xfrm>
            <a:off x="3402200" y="3897800"/>
            <a:ext cx="957600" cy="267900"/>
          </a:xfrm>
          <a:prstGeom prst="straightConnector1">
            <a:avLst/>
          </a:prstGeom>
          <a:noFill/>
          <a:ln cap="flat" cmpd="sng" w="38100">
            <a:solidFill>
              <a:srgbClr val="FF484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6" name="Google Shape;416;p50"/>
          <p:cNvSpPr txBox="1"/>
          <p:nvPr/>
        </p:nvSpPr>
        <p:spPr>
          <a:xfrm>
            <a:off x="3623200" y="3541450"/>
            <a:ext cx="800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Change</a:t>
            </a:r>
            <a:endParaRPr b="1" sz="7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to pop-up</a:t>
            </a:r>
            <a:endParaRPr b="1" sz="2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 txBox="1"/>
          <p:nvPr>
            <p:ph idx="1" type="subTitle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 txBox="1"/>
          <p:nvPr>
            <p:ph idx="2" type="title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 txBox="1"/>
          <p:nvPr>
            <p:ph idx="3" type="subTitle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 txBox="1"/>
          <p:nvPr>
            <p:ph idx="4" type="title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 txBox="1"/>
          <p:nvPr>
            <p:ph idx="5" type="subTitle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>
            <p:ph idx="6" type="title"/>
          </p:nvPr>
        </p:nvSpPr>
        <p:spPr>
          <a:xfrm>
            <a:off x="622650" y="1545975"/>
            <a:ext cx="78987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Spartan"/>
                <a:ea typeface="Spartan"/>
                <a:cs typeface="Spartan"/>
                <a:sym typeface="Spartan"/>
              </a:rPr>
              <a:t>S</a:t>
            </a:r>
            <a:r>
              <a:rPr lang="en" sz="4700">
                <a:latin typeface="Spartan"/>
                <a:ea typeface="Spartan"/>
                <a:cs typeface="Spartan"/>
                <a:sym typeface="Spartan"/>
              </a:rPr>
              <a:t>afety is</a:t>
            </a:r>
            <a:r>
              <a:rPr lang="en" sz="4700">
                <a:latin typeface="Spartan"/>
                <a:ea typeface="Spartan"/>
                <a:cs typeface="Spartan"/>
                <a:sym typeface="Spartan"/>
              </a:rPr>
              <a:t> </a:t>
            </a:r>
            <a:r>
              <a:rPr lang="en" sz="4700">
                <a:latin typeface="Spartan"/>
                <a:ea typeface="Spartan"/>
                <a:cs typeface="Spartan"/>
                <a:sym typeface="Spartan"/>
              </a:rPr>
              <a:t>a</a:t>
            </a:r>
            <a:r>
              <a:rPr lang="en" sz="4700">
                <a:latin typeface="Spartan"/>
                <a:ea typeface="Spartan"/>
                <a:cs typeface="Spartan"/>
                <a:sym typeface="Spartan"/>
              </a:rPr>
              <a:t> </a:t>
            </a:r>
            <a:r>
              <a:rPr lang="en" sz="4700">
                <a:latin typeface="Spartan"/>
                <a:ea typeface="Spartan"/>
                <a:cs typeface="Spartan"/>
                <a:sym typeface="Spartan"/>
              </a:rPr>
              <a:t>problem</a:t>
            </a:r>
            <a:endParaRPr sz="47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32" name="Google Shape;232;p33"/>
          <p:cNvSpPr txBox="1"/>
          <p:nvPr>
            <p:ph idx="6" type="title"/>
          </p:nvPr>
        </p:nvSpPr>
        <p:spPr>
          <a:xfrm>
            <a:off x="622650" y="2349925"/>
            <a:ext cx="78987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rPr>
              <a:t>Especially at night.</a:t>
            </a:r>
            <a:endParaRPr sz="2800">
              <a:solidFill>
                <a:srgbClr val="666666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1"/>
          <p:cNvSpPr/>
          <p:nvPr/>
        </p:nvSpPr>
        <p:spPr>
          <a:xfrm>
            <a:off x="3637900" y="3433825"/>
            <a:ext cx="4983000" cy="147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1"/>
          <p:cNvSpPr/>
          <p:nvPr/>
        </p:nvSpPr>
        <p:spPr>
          <a:xfrm>
            <a:off x="3278400" y="569475"/>
            <a:ext cx="2751300" cy="24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1"/>
          <p:cNvSpPr txBox="1"/>
          <p:nvPr>
            <p:ph idx="4294967295" type="title"/>
          </p:nvPr>
        </p:nvSpPr>
        <p:spPr>
          <a:xfrm>
            <a:off x="736548" y="1562767"/>
            <a:ext cx="1731900" cy="456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24" name="Google Shape;424;p51"/>
          <p:cNvSpPr txBox="1"/>
          <p:nvPr>
            <p:ph idx="4294967295" type="title"/>
          </p:nvPr>
        </p:nvSpPr>
        <p:spPr>
          <a:xfrm>
            <a:off x="695300" y="1528250"/>
            <a:ext cx="1731900" cy="456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Android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425" name="Google Shape;425;p51"/>
          <p:cNvGrpSpPr/>
          <p:nvPr/>
        </p:nvGrpSpPr>
        <p:grpSpPr>
          <a:xfrm>
            <a:off x="1456329" y="308184"/>
            <a:ext cx="251093" cy="612733"/>
            <a:chOff x="2277250" y="653775"/>
            <a:chExt cx="340650" cy="831275"/>
          </a:xfrm>
        </p:grpSpPr>
        <p:sp>
          <p:nvSpPr>
            <p:cNvPr id="426" name="Google Shape;426;p51"/>
            <p:cNvSpPr/>
            <p:nvPr/>
          </p:nvSpPr>
          <p:spPr>
            <a:xfrm>
              <a:off x="2307300" y="653775"/>
              <a:ext cx="277800" cy="277800"/>
            </a:xfrm>
            <a:prstGeom prst="ellipse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7" name="Google Shape;427;p51"/>
            <p:cNvCxnSpPr>
              <a:stCxn id="426" idx="4"/>
            </p:cNvCxnSpPr>
            <p:nvPr/>
          </p:nvCxnSpPr>
          <p:spPr>
            <a:xfrm>
              <a:off x="2446200" y="931575"/>
              <a:ext cx="0" cy="305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" name="Google Shape;428;p51"/>
            <p:cNvCxnSpPr/>
            <p:nvPr/>
          </p:nvCxnSpPr>
          <p:spPr>
            <a:xfrm>
              <a:off x="2448700" y="1227800"/>
              <a:ext cx="147300" cy="2550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" name="Google Shape;429;p51"/>
            <p:cNvCxnSpPr/>
            <p:nvPr/>
          </p:nvCxnSpPr>
          <p:spPr>
            <a:xfrm flipH="1">
              <a:off x="2307900" y="1235750"/>
              <a:ext cx="137400" cy="2493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51"/>
            <p:cNvCxnSpPr/>
            <p:nvPr/>
          </p:nvCxnSpPr>
          <p:spPr>
            <a:xfrm rot="10800000">
              <a:off x="2452900" y="1032400"/>
              <a:ext cx="165000" cy="1527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51"/>
            <p:cNvCxnSpPr/>
            <p:nvPr/>
          </p:nvCxnSpPr>
          <p:spPr>
            <a:xfrm flipH="1" rot="10800000">
              <a:off x="2277250" y="1013500"/>
              <a:ext cx="178500" cy="1653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2" name="Google Shape;432;p51"/>
          <p:cNvSpPr/>
          <p:nvPr/>
        </p:nvSpPr>
        <p:spPr>
          <a:xfrm rot="5400000">
            <a:off x="1373825" y="1168225"/>
            <a:ext cx="416100" cy="121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1"/>
          <p:cNvSpPr txBox="1"/>
          <p:nvPr>
            <p:ph idx="4294967295" type="title"/>
          </p:nvPr>
        </p:nvSpPr>
        <p:spPr>
          <a:xfrm>
            <a:off x="3793398" y="779855"/>
            <a:ext cx="1731900" cy="456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4" name="Google Shape;434;p51"/>
          <p:cNvSpPr txBox="1"/>
          <p:nvPr>
            <p:ph idx="4294967295" type="title"/>
          </p:nvPr>
        </p:nvSpPr>
        <p:spPr>
          <a:xfrm>
            <a:off x="3752150" y="745337"/>
            <a:ext cx="1731900" cy="456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5" name="Google Shape;435;p51"/>
          <p:cNvSpPr txBox="1"/>
          <p:nvPr>
            <p:ph idx="4294967295" type="title"/>
          </p:nvPr>
        </p:nvSpPr>
        <p:spPr>
          <a:xfrm>
            <a:off x="3793398" y="1589130"/>
            <a:ext cx="1731900" cy="456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6" name="Google Shape;436;p51"/>
          <p:cNvSpPr txBox="1"/>
          <p:nvPr>
            <p:ph idx="4294967295" type="title"/>
          </p:nvPr>
        </p:nvSpPr>
        <p:spPr>
          <a:xfrm>
            <a:off x="3752150" y="1554612"/>
            <a:ext cx="1731900" cy="456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7" name="Google Shape;437;p51"/>
          <p:cNvSpPr txBox="1"/>
          <p:nvPr>
            <p:ph idx="4294967295" type="title"/>
          </p:nvPr>
        </p:nvSpPr>
        <p:spPr>
          <a:xfrm>
            <a:off x="3814023" y="2398405"/>
            <a:ext cx="1731900" cy="456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8" name="Google Shape;438;p51"/>
          <p:cNvSpPr txBox="1"/>
          <p:nvPr>
            <p:ph idx="4294967295" type="title"/>
          </p:nvPr>
        </p:nvSpPr>
        <p:spPr>
          <a:xfrm>
            <a:off x="3772775" y="2363887"/>
            <a:ext cx="1731900" cy="456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9" name="Google Shape;439;p51"/>
          <p:cNvSpPr txBox="1"/>
          <p:nvPr>
            <p:ph idx="4294967295" type="title"/>
          </p:nvPr>
        </p:nvSpPr>
        <p:spPr>
          <a:xfrm>
            <a:off x="3752150" y="77137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Flutter App</a:t>
            </a:r>
            <a:endParaRPr b="1" sz="15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0" name="Google Shape;440;p51"/>
          <p:cNvSpPr/>
          <p:nvPr/>
        </p:nvSpPr>
        <p:spPr>
          <a:xfrm>
            <a:off x="2562050" y="1696100"/>
            <a:ext cx="624000" cy="121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1"/>
          <p:cNvSpPr txBox="1"/>
          <p:nvPr>
            <p:ph idx="4294967295" type="title"/>
          </p:nvPr>
        </p:nvSpPr>
        <p:spPr>
          <a:xfrm>
            <a:off x="3845473" y="4311930"/>
            <a:ext cx="1731900" cy="456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2" name="Google Shape;442;p51"/>
          <p:cNvSpPr txBox="1"/>
          <p:nvPr>
            <p:ph idx="4294967295" type="title"/>
          </p:nvPr>
        </p:nvSpPr>
        <p:spPr>
          <a:xfrm>
            <a:off x="3804225" y="4277412"/>
            <a:ext cx="1731900" cy="456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Flask API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3" name="Google Shape;443;p51"/>
          <p:cNvSpPr txBox="1"/>
          <p:nvPr>
            <p:ph idx="4294967295" type="title"/>
          </p:nvPr>
        </p:nvSpPr>
        <p:spPr>
          <a:xfrm>
            <a:off x="6745049" y="4232873"/>
            <a:ext cx="1731900" cy="6150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4" name="Google Shape;444;p51"/>
          <p:cNvSpPr txBox="1"/>
          <p:nvPr>
            <p:ph idx="4294967295" type="title"/>
          </p:nvPr>
        </p:nvSpPr>
        <p:spPr>
          <a:xfrm>
            <a:off x="6698875" y="4193324"/>
            <a:ext cx="1731900" cy="6150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PostgreSQL Database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5" name="Google Shape;445;p51"/>
          <p:cNvSpPr txBox="1"/>
          <p:nvPr>
            <p:ph idx="4294967295" type="title"/>
          </p:nvPr>
        </p:nvSpPr>
        <p:spPr>
          <a:xfrm>
            <a:off x="6890525" y="2976937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Heroku</a:t>
            </a:r>
            <a:endParaRPr b="1" sz="15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6" name="Google Shape;446;p51"/>
          <p:cNvSpPr/>
          <p:nvPr/>
        </p:nvSpPr>
        <p:spPr>
          <a:xfrm rot="10800000">
            <a:off x="5636225" y="4440075"/>
            <a:ext cx="948900" cy="121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1"/>
          <p:cNvSpPr/>
          <p:nvPr/>
        </p:nvSpPr>
        <p:spPr>
          <a:xfrm rot="5400000">
            <a:off x="4387850" y="3171899"/>
            <a:ext cx="460500" cy="121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1"/>
          <p:cNvSpPr txBox="1"/>
          <p:nvPr>
            <p:ph idx="4294967295" type="title"/>
          </p:nvPr>
        </p:nvSpPr>
        <p:spPr>
          <a:xfrm>
            <a:off x="4643625" y="3012409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HTTP requests</a:t>
            </a:r>
            <a:endParaRPr b="1" sz="11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49" name="Google Shape;449;p51"/>
          <p:cNvSpPr txBox="1"/>
          <p:nvPr>
            <p:ph idx="4294967295" type="title"/>
          </p:nvPr>
        </p:nvSpPr>
        <p:spPr>
          <a:xfrm>
            <a:off x="367125" y="1000525"/>
            <a:ext cx="11244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Phone Interactions</a:t>
            </a:r>
            <a:endParaRPr b="1" sz="11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50" name="Google Shape;450;p51"/>
          <p:cNvSpPr txBox="1"/>
          <p:nvPr>
            <p:ph idx="4294967295" type="title"/>
          </p:nvPr>
        </p:nvSpPr>
        <p:spPr>
          <a:xfrm>
            <a:off x="5636225" y="4118900"/>
            <a:ext cx="12543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SQLAlchemy</a:t>
            </a:r>
            <a:endParaRPr b="1" sz="9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51" name="Google Shape;451;p51"/>
          <p:cNvSpPr txBox="1"/>
          <p:nvPr>
            <p:ph idx="4294967295" type="title"/>
          </p:nvPr>
        </p:nvSpPr>
        <p:spPr>
          <a:xfrm>
            <a:off x="4024275" y="3552758"/>
            <a:ext cx="1323300" cy="416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52" name="Google Shape;452;p51"/>
          <p:cNvSpPr txBox="1"/>
          <p:nvPr>
            <p:ph idx="4294967295" type="title"/>
          </p:nvPr>
        </p:nvSpPr>
        <p:spPr>
          <a:xfrm>
            <a:off x="3992775" y="3532114"/>
            <a:ext cx="1323300" cy="4161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Gunicorn Web Server</a:t>
            </a:r>
            <a:endParaRPr b="1"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53" name="Google Shape;453;p51"/>
          <p:cNvSpPr/>
          <p:nvPr/>
        </p:nvSpPr>
        <p:spPr>
          <a:xfrm rot="5400000">
            <a:off x="4513175" y="4052773"/>
            <a:ext cx="251100" cy="121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4" name="Google Shape;454;p51"/>
          <p:cNvCxnSpPr/>
          <p:nvPr/>
        </p:nvCxnSpPr>
        <p:spPr>
          <a:xfrm rot="10800000">
            <a:off x="5175775" y="1265729"/>
            <a:ext cx="0" cy="25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4060425" y="1272104"/>
            <a:ext cx="0" cy="25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51"/>
          <p:cNvSpPr txBox="1"/>
          <p:nvPr>
            <p:ph idx="4294967295" type="title"/>
          </p:nvPr>
        </p:nvSpPr>
        <p:spPr>
          <a:xfrm>
            <a:off x="5219225" y="1167756"/>
            <a:ext cx="12543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9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57" name="Google Shape;457;p51"/>
          <p:cNvSpPr txBox="1"/>
          <p:nvPr>
            <p:ph idx="4294967295" type="title"/>
          </p:nvPr>
        </p:nvSpPr>
        <p:spPr>
          <a:xfrm>
            <a:off x="3278407" y="1152164"/>
            <a:ext cx="12543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9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458" name="Google Shape;458;p51"/>
          <p:cNvCxnSpPr/>
          <p:nvPr/>
        </p:nvCxnSpPr>
        <p:spPr>
          <a:xfrm rot="10800000">
            <a:off x="5175775" y="2060463"/>
            <a:ext cx="0" cy="25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9" name="Google Shape;459;p51"/>
          <p:cNvCxnSpPr/>
          <p:nvPr/>
        </p:nvCxnSpPr>
        <p:spPr>
          <a:xfrm>
            <a:off x="4060425" y="2066838"/>
            <a:ext cx="0" cy="25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0" name="Google Shape;460;p51"/>
          <p:cNvSpPr txBox="1"/>
          <p:nvPr>
            <p:ph idx="4294967295" type="title"/>
          </p:nvPr>
        </p:nvSpPr>
        <p:spPr>
          <a:xfrm>
            <a:off x="5219225" y="1962489"/>
            <a:ext cx="12543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Responses</a:t>
            </a:r>
            <a:endParaRPr b="1" sz="9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61" name="Google Shape;461;p51"/>
          <p:cNvSpPr txBox="1"/>
          <p:nvPr>
            <p:ph idx="4294967295" type="title"/>
          </p:nvPr>
        </p:nvSpPr>
        <p:spPr>
          <a:xfrm>
            <a:off x="3278407" y="1946898"/>
            <a:ext cx="12543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Requests</a:t>
            </a:r>
            <a:endParaRPr b="1" sz="9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2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Flask API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67" name="Google Shape;467;p52"/>
          <p:cNvSpPr txBox="1"/>
          <p:nvPr/>
        </p:nvSpPr>
        <p:spPr>
          <a:xfrm>
            <a:off x="716550" y="1229600"/>
            <a:ext cx="6803400" cy="2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Protectly interacts with the database via a RESTful API implemented using Flask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Flask is a 'microframework' which means development is simpler and feature bloat is minimised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Chosen over alternatives such as Django as it is lightweight and no html-based frontend is required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68" name="Google Shape;468;p52"/>
          <p:cNvSpPr/>
          <p:nvPr/>
        </p:nvSpPr>
        <p:spPr>
          <a:xfrm>
            <a:off x="5172476" y="3871961"/>
            <a:ext cx="3868800" cy="114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2"/>
          <p:cNvSpPr txBox="1"/>
          <p:nvPr>
            <p:ph idx="4294967295" type="title"/>
          </p:nvPr>
        </p:nvSpPr>
        <p:spPr>
          <a:xfrm>
            <a:off x="5333630" y="4553694"/>
            <a:ext cx="1344600" cy="354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0" name="Google Shape;470;p52"/>
          <p:cNvSpPr txBox="1"/>
          <p:nvPr>
            <p:ph idx="4294967295" type="title"/>
          </p:nvPr>
        </p:nvSpPr>
        <p:spPr>
          <a:xfrm>
            <a:off x="5301606" y="4526895"/>
            <a:ext cx="1344600" cy="354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Flask API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1" name="Google Shape;471;p52"/>
          <p:cNvSpPr txBox="1"/>
          <p:nvPr>
            <p:ph idx="4294967295" type="title"/>
          </p:nvPr>
        </p:nvSpPr>
        <p:spPr>
          <a:xfrm>
            <a:off x="7584781" y="4492317"/>
            <a:ext cx="1344600" cy="477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2" name="Google Shape;472;p52"/>
          <p:cNvSpPr txBox="1"/>
          <p:nvPr>
            <p:ph idx="4294967295" type="title"/>
          </p:nvPr>
        </p:nvSpPr>
        <p:spPr>
          <a:xfrm>
            <a:off x="7548933" y="4461612"/>
            <a:ext cx="1344600" cy="4773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PostgreSQL Database</a:t>
            </a:r>
            <a:endParaRPr b="1" sz="13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3" name="Google Shape;473;p52"/>
          <p:cNvSpPr txBox="1"/>
          <p:nvPr>
            <p:ph idx="4294967295" type="title"/>
          </p:nvPr>
        </p:nvSpPr>
        <p:spPr>
          <a:xfrm>
            <a:off x="7697724" y="3517247"/>
            <a:ext cx="1344600" cy="35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Heroku</a:t>
            </a:r>
            <a:endParaRPr b="1" sz="1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4" name="Google Shape;474;p52"/>
          <p:cNvSpPr/>
          <p:nvPr/>
        </p:nvSpPr>
        <p:spPr>
          <a:xfrm rot="10800000">
            <a:off x="6723820" y="4653011"/>
            <a:ext cx="736800" cy="94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2"/>
          <p:cNvSpPr txBox="1"/>
          <p:nvPr>
            <p:ph idx="4294967295" type="title"/>
          </p:nvPr>
        </p:nvSpPr>
        <p:spPr>
          <a:xfrm>
            <a:off x="6723920" y="4403832"/>
            <a:ext cx="973800" cy="35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SQLAlchemy</a:t>
            </a:r>
            <a:endParaRPr b="1" sz="7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6" name="Google Shape;476;p52"/>
          <p:cNvSpPr txBox="1"/>
          <p:nvPr>
            <p:ph idx="4294967295" type="title"/>
          </p:nvPr>
        </p:nvSpPr>
        <p:spPr>
          <a:xfrm>
            <a:off x="5472447" y="3964297"/>
            <a:ext cx="1027500" cy="323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7" name="Google Shape;477;p52"/>
          <p:cNvSpPr txBox="1"/>
          <p:nvPr>
            <p:ph idx="4294967295" type="title"/>
          </p:nvPr>
        </p:nvSpPr>
        <p:spPr>
          <a:xfrm>
            <a:off x="5447991" y="3948269"/>
            <a:ext cx="1027500" cy="3231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Gunicorn Web Server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8" name="Google Shape;478;p52"/>
          <p:cNvSpPr/>
          <p:nvPr/>
        </p:nvSpPr>
        <p:spPr>
          <a:xfrm rot="5400000">
            <a:off x="5851904" y="4352434"/>
            <a:ext cx="195000" cy="94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P</a:t>
            </a:r>
            <a:r>
              <a:rPr lang="en">
                <a:latin typeface="Spartan"/>
                <a:ea typeface="Spartan"/>
                <a:cs typeface="Spartan"/>
                <a:sym typeface="Spartan"/>
              </a:rPr>
              <a:t>ostgreSQL Database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84" name="Google Shape;484;p53"/>
          <p:cNvSpPr txBox="1"/>
          <p:nvPr/>
        </p:nvSpPr>
        <p:spPr>
          <a:xfrm>
            <a:off x="716550" y="1229600"/>
            <a:ext cx="6803400" cy="2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Heroku offers a PostgreSQL database instance to be attached to the Flask backend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GitLab CI allows for a temporary PostgreSQL database to be used for testing the backend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Database migrations setup so that future changes to the data model in Flask are easily reflected on the database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85" name="Google Shape;485;p53"/>
          <p:cNvSpPr/>
          <p:nvPr/>
        </p:nvSpPr>
        <p:spPr>
          <a:xfrm>
            <a:off x="5172476" y="3871961"/>
            <a:ext cx="3868800" cy="114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3"/>
          <p:cNvSpPr txBox="1"/>
          <p:nvPr>
            <p:ph idx="4294967295" type="title"/>
          </p:nvPr>
        </p:nvSpPr>
        <p:spPr>
          <a:xfrm>
            <a:off x="5333630" y="4553694"/>
            <a:ext cx="1344600" cy="354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87" name="Google Shape;487;p53"/>
          <p:cNvSpPr txBox="1"/>
          <p:nvPr>
            <p:ph idx="4294967295" type="title"/>
          </p:nvPr>
        </p:nvSpPr>
        <p:spPr>
          <a:xfrm>
            <a:off x="5301606" y="4526895"/>
            <a:ext cx="1344600" cy="3549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Flask API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88" name="Google Shape;488;p53"/>
          <p:cNvSpPr txBox="1"/>
          <p:nvPr>
            <p:ph idx="4294967295" type="title"/>
          </p:nvPr>
        </p:nvSpPr>
        <p:spPr>
          <a:xfrm>
            <a:off x="7584781" y="4492317"/>
            <a:ext cx="1344600" cy="477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89" name="Google Shape;489;p53"/>
          <p:cNvSpPr txBox="1"/>
          <p:nvPr>
            <p:ph idx="4294967295" type="title"/>
          </p:nvPr>
        </p:nvSpPr>
        <p:spPr>
          <a:xfrm>
            <a:off x="7548933" y="4461612"/>
            <a:ext cx="1344600" cy="477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PostgreSQL Database</a:t>
            </a:r>
            <a:endParaRPr b="1" sz="13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0" name="Google Shape;490;p53"/>
          <p:cNvSpPr txBox="1"/>
          <p:nvPr>
            <p:ph idx="4294967295" type="title"/>
          </p:nvPr>
        </p:nvSpPr>
        <p:spPr>
          <a:xfrm>
            <a:off x="7697724" y="3517247"/>
            <a:ext cx="1344600" cy="35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Heroku</a:t>
            </a:r>
            <a:endParaRPr b="1" sz="1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1" name="Google Shape;491;p53"/>
          <p:cNvSpPr/>
          <p:nvPr/>
        </p:nvSpPr>
        <p:spPr>
          <a:xfrm rot="10800000">
            <a:off x="6723820" y="4653011"/>
            <a:ext cx="736800" cy="94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3"/>
          <p:cNvSpPr txBox="1"/>
          <p:nvPr>
            <p:ph idx="4294967295" type="title"/>
          </p:nvPr>
        </p:nvSpPr>
        <p:spPr>
          <a:xfrm>
            <a:off x="6723920" y="4403832"/>
            <a:ext cx="973800" cy="35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SQLAlchemy</a:t>
            </a:r>
            <a:endParaRPr b="1" sz="7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3" name="Google Shape;493;p53"/>
          <p:cNvSpPr txBox="1"/>
          <p:nvPr>
            <p:ph idx="4294967295" type="title"/>
          </p:nvPr>
        </p:nvSpPr>
        <p:spPr>
          <a:xfrm>
            <a:off x="5472447" y="3964297"/>
            <a:ext cx="1027500" cy="323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4" name="Google Shape;494;p53"/>
          <p:cNvSpPr txBox="1"/>
          <p:nvPr>
            <p:ph idx="4294967295" type="title"/>
          </p:nvPr>
        </p:nvSpPr>
        <p:spPr>
          <a:xfrm>
            <a:off x="5447991" y="3948269"/>
            <a:ext cx="1027500" cy="3231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Gunicorn Web Server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5" name="Google Shape;495;p53"/>
          <p:cNvSpPr/>
          <p:nvPr/>
        </p:nvSpPr>
        <p:spPr>
          <a:xfrm rot="5400000">
            <a:off x="5851904" y="4352434"/>
            <a:ext cx="195000" cy="94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4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Flutter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1" name="Google Shape;501;p54"/>
          <p:cNvSpPr txBox="1"/>
          <p:nvPr/>
        </p:nvSpPr>
        <p:spPr>
          <a:xfrm>
            <a:off x="716550" y="1229600"/>
            <a:ext cx="6803400" cy="3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C</a:t>
            </a: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ompatible</a:t>
            </a: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 with many devices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Declarative UI programming style in Dart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Vast support from a variety of community libraries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Simplified the development process by providing built-in widgets that were easy to customise and modify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Development with Android/IOS SDK’s limit the implementation to a single platform and don’t provide a UI-kit as extensive as flutter’s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2" name="Google Shape;502;p54"/>
          <p:cNvSpPr/>
          <p:nvPr/>
        </p:nvSpPr>
        <p:spPr>
          <a:xfrm>
            <a:off x="7549350" y="3722438"/>
            <a:ext cx="1491300" cy="13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4"/>
          <p:cNvSpPr txBox="1"/>
          <p:nvPr>
            <p:ph idx="4294967295" type="title"/>
          </p:nvPr>
        </p:nvSpPr>
        <p:spPr>
          <a:xfrm>
            <a:off x="7828498" y="3836471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4" name="Google Shape;504;p54"/>
          <p:cNvSpPr txBox="1"/>
          <p:nvPr>
            <p:ph idx="4294967295" type="title"/>
          </p:nvPr>
        </p:nvSpPr>
        <p:spPr>
          <a:xfrm>
            <a:off x="7806140" y="3817761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5" name="Google Shape;505;p54"/>
          <p:cNvSpPr txBox="1"/>
          <p:nvPr>
            <p:ph idx="4294967295" type="title"/>
          </p:nvPr>
        </p:nvSpPr>
        <p:spPr>
          <a:xfrm>
            <a:off x="7828498" y="4275125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6" name="Google Shape;506;p54"/>
          <p:cNvSpPr txBox="1"/>
          <p:nvPr>
            <p:ph idx="4294967295" type="title"/>
          </p:nvPr>
        </p:nvSpPr>
        <p:spPr>
          <a:xfrm>
            <a:off x="7806140" y="4256415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7" name="Google Shape;507;p54"/>
          <p:cNvSpPr txBox="1"/>
          <p:nvPr>
            <p:ph idx="4294967295" type="title"/>
          </p:nvPr>
        </p:nvSpPr>
        <p:spPr>
          <a:xfrm>
            <a:off x="7839677" y="4713778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8" name="Google Shape;508;p54"/>
          <p:cNvSpPr txBox="1"/>
          <p:nvPr>
            <p:ph idx="4294967295" type="title"/>
          </p:nvPr>
        </p:nvSpPr>
        <p:spPr>
          <a:xfrm>
            <a:off x="7817319" y="4695069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09" name="Google Shape;509;p54"/>
          <p:cNvSpPr txBox="1"/>
          <p:nvPr>
            <p:ph idx="4294967295" type="title"/>
          </p:nvPr>
        </p:nvSpPr>
        <p:spPr>
          <a:xfrm>
            <a:off x="7806140" y="3455575"/>
            <a:ext cx="9387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Flutter App</a:t>
            </a:r>
            <a:endParaRPr b="1" sz="9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510" name="Google Shape;510;p54"/>
          <p:cNvCxnSpPr/>
          <p:nvPr/>
        </p:nvCxnSpPr>
        <p:spPr>
          <a:xfrm rot="10800000">
            <a:off x="8577797" y="409983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1" name="Google Shape;511;p54"/>
          <p:cNvCxnSpPr/>
          <p:nvPr/>
        </p:nvCxnSpPr>
        <p:spPr>
          <a:xfrm>
            <a:off x="7973236" y="410328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2" name="Google Shape;512;p54"/>
          <p:cNvSpPr txBox="1"/>
          <p:nvPr>
            <p:ph idx="4294967295" type="title"/>
          </p:nvPr>
        </p:nvSpPr>
        <p:spPr>
          <a:xfrm>
            <a:off x="8601348" y="404672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13" name="Google Shape;513;p54"/>
          <p:cNvSpPr txBox="1"/>
          <p:nvPr>
            <p:ph idx="4294967295" type="title"/>
          </p:nvPr>
        </p:nvSpPr>
        <p:spPr>
          <a:xfrm>
            <a:off x="7487659" y="403013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514" name="Google Shape;514;p54"/>
          <p:cNvCxnSpPr/>
          <p:nvPr/>
        </p:nvCxnSpPr>
        <p:spPr>
          <a:xfrm rot="10800000">
            <a:off x="8577797" y="453060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5" name="Google Shape;515;p54"/>
          <p:cNvCxnSpPr/>
          <p:nvPr/>
        </p:nvCxnSpPr>
        <p:spPr>
          <a:xfrm>
            <a:off x="7973236" y="453405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6" name="Google Shape;516;p54"/>
          <p:cNvSpPr txBox="1"/>
          <p:nvPr>
            <p:ph idx="4294967295" type="title"/>
          </p:nvPr>
        </p:nvSpPr>
        <p:spPr>
          <a:xfrm>
            <a:off x="8601348" y="4477498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Responses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17" name="Google Shape;517;p54"/>
          <p:cNvSpPr txBox="1"/>
          <p:nvPr>
            <p:ph idx="4294967295" type="title"/>
          </p:nvPr>
        </p:nvSpPr>
        <p:spPr>
          <a:xfrm>
            <a:off x="7494895" y="4468153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Requests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518" name="Google Shape;5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450" y="144900"/>
            <a:ext cx="899052" cy="11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5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Front-end Architecture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24" name="Google Shape;524;p55"/>
          <p:cNvSpPr txBox="1"/>
          <p:nvPr/>
        </p:nvSpPr>
        <p:spPr>
          <a:xfrm>
            <a:off x="713225" y="1424150"/>
            <a:ext cx="6300600" cy="3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Data Repositories interact with the restful API on the Heroku Server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The Business Logic Component (BLoC) pattern used to separate the model from the view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As the model changes, the view does too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solidFill>
                  <a:srgbClr val="383838"/>
                </a:solidFill>
                <a:latin typeface="Spartan"/>
                <a:ea typeface="Spartan"/>
                <a:cs typeface="Spartan"/>
                <a:sym typeface="Spartan"/>
              </a:rPr>
              <a:t>UI components designed as separate, reusable widgets</a:t>
            </a:r>
            <a:endParaRPr sz="1600">
              <a:solidFill>
                <a:srgbClr val="38383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25" name="Google Shape;525;p55"/>
          <p:cNvSpPr/>
          <p:nvPr/>
        </p:nvSpPr>
        <p:spPr>
          <a:xfrm>
            <a:off x="7549350" y="3722438"/>
            <a:ext cx="1491300" cy="13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5"/>
          <p:cNvSpPr txBox="1"/>
          <p:nvPr>
            <p:ph idx="4294967295" type="title"/>
          </p:nvPr>
        </p:nvSpPr>
        <p:spPr>
          <a:xfrm>
            <a:off x="7828498" y="3836471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27" name="Google Shape;527;p55"/>
          <p:cNvSpPr txBox="1"/>
          <p:nvPr>
            <p:ph idx="4294967295" type="title"/>
          </p:nvPr>
        </p:nvSpPr>
        <p:spPr>
          <a:xfrm>
            <a:off x="7806140" y="3817761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28" name="Google Shape;528;p55"/>
          <p:cNvSpPr txBox="1"/>
          <p:nvPr>
            <p:ph idx="4294967295" type="title"/>
          </p:nvPr>
        </p:nvSpPr>
        <p:spPr>
          <a:xfrm>
            <a:off x="7828498" y="4275125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29" name="Google Shape;529;p55"/>
          <p:cNvSpPr txBox="1"/>
          <p:nvPr>
            <p:ph idx="4294967295" type="title"/>
          </p:nvPr>
        </p:nvSpPr>
        <p:spPr>
          <a:xfrm>
            <a:off x="7806140" y="4256415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30" name="Google Shape;530;p55"/>
          <p:cNvSpPr txBox="1"/>
          <p:nvPr>
            <p:ph idx="4294967295" type="title"/>
          </p:nvPr>
        </p:nvSpPr>
        <p:spPr>
          <a:xfrm>
            <a:off x="7839677" y="4713778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31" name="Google Shape;531;p55"/>
          <p:cNvSpPr txBox="1"/>
          <p:nvPr>
            <p:ph idx="4294967295" type="title"/>
          </p:nvPr>
        </p:nvSpPr>
        <p:spPr>
          <a:xfrm>
            <a:off x="7817319" y="4695069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32" name="Google Shape;532;p55"/>
          <p:cNvSpPr txBox="1"/>
          <p:nvPr>
            <p:ph idx="4294967295" type="title"/>
          </p:nvPr>
        </p:nvSpPr>
        <p:spPr>
          <a:xfrm>
            <a:off x="7806140" y="3455575"/>
            <a:ext cx="9387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Flutter App</a:t>
            </a:r>
            <a:endParaRPr b="1" sz="9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533" name="Google Shape;533;p55"/>
          <p:cNvCxnSpPr/>
          <p:nvPr/>
        </p:nvCxnSpPr>
        <p:spPr>
          <a:xfrm rot="10800000">
            <a:off x="8577797" y="409983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4" name="Google Shape;534;p55"/>
          <p:cNvCxnSpPr/>
          <p:nvPr/>
        </p:nvCxnSpPr>
        <p:spPr>
          <a:xfrm>
            <a:off x="7973236" y="410328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5" name="Google Shape;535;p55"/>
          <p:cNvSpPr txBox="1"/>
          <p:nvPr>
            <p:ph idx="4294967295" type="title"/>
          </p:nvPr>
        </p:nvSpPr>
        <p:spPr>
          <a:xfrm>
            <a:off x="8601348" y="404672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36" name="Google Shape;536;p55"/>
          <p:cNvSpPr txBox="1"/>
          <p:nvPr>
            <p:ph idx="4294967295" type="title"/>
          </p:nvPr>
        </p:nvSpPr>
        <p:spPr>
          <a:xfrm>
            <a:off x="7487659" y="403013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537" name="Google Shape;537;p55"/>
          <p:cNvCxnSpPr/>
          <p:nvPr/>
        </p:nvCxnSpPr>
        <p:spPr>
          <a:xfrm rot="10800000">
            <a:off x="8577797" y="453060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p55"/>
          <p:cNvCxnSpPr/>
          <p:nvPr/>
        </p:nvCxnSpPr>
        <p:spPr>
          <a:xfrm>
            <a:off x="7973236" y="453405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9" name="Google Shape;539;p55"/>
          <p:cNvSpPr txBox="1"/>
          <p:nvPr>
            <p:ph idx="4294967295" type="title"/>
          </p:nvPr>
        </p:nvSpPr>
        <p:spPr>
          <a:xfrm>
            <a:off x="8601348" y="4477498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Responses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0" name="Google Shape;540;p55"/>
          <p:cNvSpPr txBox="1"/>
          <p:nvPr>
            <p:ph idx="4294967295" type="title"/>
          </p:nvPr>
        </p:nvSpPr>
        <p:spPr>
          <a:xfrm>
            <a:off x="7494895" y="4468153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Requests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6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Flutter </a:t>
            </a:r>
            <a:r>
              <a:rPr lang="en">
                <a:latin typeface="Spartan"/>
                <a:ea typeface="Spartan"/>
                <a:cs typeface="Spartan"/>
                <a:sym typeface="Spartan"/>
              </a:rPr>
              <a:t>Data Repositories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6" name="Google Shape;546;p56"/>
          <p:cNvSpPr/>
          <p:nvPr/>
        </p:nvSpPr>
        <p:spPr>
          <a:xfrm>
            <a:off x="2422450" y="1863475"/>
            <a:ext cx="2026800" cy="297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6"/>
          <p:cNvSpPr txBox="1"/>
          <p:nvPr>
            <p:ph idx="4294967295" type="title"/>
          </p:nvPr>
        </p:nvSpPr>
        <p:spPr>
          <a:xfrm>
            <a:off x="2772071" y="2044023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8" name="Google Shape;548;p56"/>
          <p:cNvSpPr txBox="1"/>
          <p:nvPr>
            <p:ph idx="4294967295" type="title"/>
          </p:nvPr>
        </p:nvSpPr>
        <p:spPr>
          <a:xfrm>
            <a:off x="2740450" y="2021379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Name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9" name="Google Shape;549;p56"/>
          <p:cNvSpPr txBox="1"/>
          <p:nvPr>
            <p:ph idx="4294967295" type="title"/>
          </p:nvPr>
        </p:nvSpPr>
        <p:spPr>
          <a:xfrm>
            <a:off x="2772083" y="2561019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0" name="Google Shape;550;p56"/>
          <p:cNvSpPr txBox="1"/>
          <p:nvPr>
            <p:ph idx="4294967295" type="title"/>
          </p:nvPr>
        </p:nvSpPr>
        <p:spPr>
          <a:xfrm>
            <a:off x="2740462" y="2538374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Email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1" name="Google Shape;551;p56"/>
          <p:cNvSpPr txBox="1"/>
          <p:nvPr>
            <p:ph idx="4294967295" type="title"/>
          </p:nvPr>
        </p:nvSpPr>
        <p:spPr>
          <a:xfrm>
            <a:off x="2771941" y="3055377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2" name="Google Shape;552;p56"/>
          <p:cNvSpPr txBox="1"/>
          <p:nvPr>
            <p:ph idx="4294967295" type="title"/>
          </p:nvPr>
        </p:nvSpPr>
        <p:spPr>
          <a:xfrm>
            <a:off x="2740320" y="3032732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Phone No.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3" name="Google Shape;553;p56"/>
          <p:cNvSpPr txBox="1"/>
          <p:nvPr>
            <p:ph idx="4294967295" type="title"/>
          </p:nvPr>
        </p:nvSpPr>
        <p:spPr>
          <a:xfrm>
            <a:off x="2570025" y="1484903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User Model</a:t>
            </a:r>
            <a:endParaRPr b="1" sz="15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4" name="Google Shape;554;p56"/>
          <p:cNvSpPr txBox="1"/>
          <p:nvPr>
            <p:ph idx="4294967295" type="title"/>
          </p:nvPr>
        </p:nvSpPr>
        <p:spPr>
          <a:xfrm>
            <a:off x="2772071" y="3538686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5" name="Google Shape;555;p56"/>
          <p:cNvSpPr txBox="1"/>
          <p:nvPr>
            <p:ph idx="4294967295" type="title"/>
          </p:nvPr>
        </p:nvSpPr>
        <p:spPr>
          <a:xfrm>
            <a:off x="2740450" y="3516041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Battery Level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6" name="Google Shape;556;p56"/>
          <p:cNvSpPr txBox="1"/>
          <p:nvPr>
            <p:ph idx="4294967295" type="title"/>
          </p:nvPr>
        </p:nvSpPr>
        <p:spPr>
          <a:xfrm>
            <a:off x="2771941" y="3997006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7" name="Google Shape;557;p56"/>
          <p:cNvSpPr txBox="1"/>
          <p:nvPr>
            <p:ph idx="4294967295" type="title"/>
          </p:nvPr>
        </p:nvSpPr>
        <p:spPr>
          <a:xfrm>
            <a:off x="2740320" y="3974362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Location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8" name="Google Shape;558;p56"/>
          <p:cNvSpPr txBox="1"/>
          <p:nvPr>
            <p:ph idx="4294967295" type="title"/>
          </p:nvPr>
        </p:nvSpPr>
        <p:spPr>
          <a:xfrm>
            <a:off x="2772069" y="4438314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59" name="Google Shape;559;p56"/>
          <p:cNvSpPr txBox="1"/>
          <p:nvPr>
            <p:ph idx="4294967295" type="title"/>
          </p:nvPr>
        </p:nvSpPr>
        <p:spPr>
          <a:xfrm>
            <a:off x="2740448" y="4415670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Home Location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0" name="Google Shape;560;p56"/>
          <p:cNvSpPr/>
          <p:nvPr/>
        </p:nvSpPr>
        <p:spPr>
          <a:xfrm>
            <a:off x="4571990" y="1856232"/>
            <a:ext cx="2026800" cy="297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6"/>
          <p:cNvSpPr txBox="1"/>
          <p:nvPr>
            <p:ph idx="4294967295" type="title"/>
          </p:nvPr>
        </p:nvSpPr>
        <p:spPr>
          <a:xfrm>
            <a:off x="4921496" y="2080123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2" name="Google Shape;562;p56"/>
          <p:cNvSpPr txBox="1"/>
          <p:nvPr>
            <p:ph idx="4294967295" type="title"/>
          </p:nvPr>
        </p:nvSpPr>
        <p:spPr>
          <a:xfrm>
            <a:off x="4889875" y="2057479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ID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3" name="Google Shape;563;p56"/>
          <p:cNvSpPr txBox="1"/>
          <p:nvPr>
            <p:ph idx="4294967295" type="title"/>
          </p:nvPr>
        </p:nvSpPr>
        <p:spPr>
          <a:xfrm>
            <a:off x="4921508" y="2597119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4" name="Google Shape;564;p56"/>
          <p:cNvSpPr txBox="1"/>
          <p:nvPr>
            <p:ph idx="4294967295" type="title"/>
          </p:nvPr>
        </p:nvSpPr>
        <p:spPr>
          <a:xfrm>
            <a:off x="4889887" y="2574474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Group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5" name="Google Shape;565;p56"/>
          <p:cNvSpPr txBox="1"/>
          <p:nvPr>
            <p:ph idx="4294967295" type="title"/>
          </p:nvPr>
        </p:nvSpPr>
        <p:spPr>
          <a:xfrm>
            <a:off x="4923661" y="3091477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6" name="Google Shape;566;p56"/>
          <p:cNvSpPr txBox="1"/>
          <p:nvPr>
            <p:ph idx="4294967295" type="title"/>
          </p:nvPr>
        </p:nvSpPr>
        <p:spPr>
          <a:xfrm>
            <a:off x="4892040" y="3068832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Owner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7" name="Google Shape;567;p56"/>
          <p:cNvSpPr txBox="1"/>
          <p:nvPr>
            <p:ph idx="4294967295" type="title"/>
          </p:nvPr>
        </p:nvSpPr>
        <p:spPr>
          <a:xfrm>
            <a:off x="4719450" y="1484912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Event Model</a:t>
            </a:r>
            <a:endParaRPr b="1" sz="15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8" name="Google Shape;568;p56"/>
          <p:cNvSpPr txBox="1"/>
          <p:nvPr>
            <p:ph idx="4294967295" type="title"/>
          </p:nvPr>
        </p:nvSpPr>
        <p:spPr>
          <a:xfrm>
            <a:off x="4921496" y="3574786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9" name="Google Shape;569;p56"/>
          <p:cNvSpPr txBox="1"/>
          <p:nvPr>
            <p:ph idx="4294967295" type="title"/>
          </p:nvPr>
        </p:nvSpPr>
        <p:spPr>
          <a:xfrm>
            <a:off x="4889875" y="3552141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Name/Desc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0" name="Google Shape;570;p56"/>
          <p:cNvSpPr txBox="1"/>
          <p:nvPr>
            <p:ph idx="4294967295" type="title"/>
          </p:nvPr>
        </p:nvSpPr>
        <p:spPr>
          <a:xfrm>
            <a:off x="4923661" y="4024606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1" name="Google Shape;571;p56"/>
          <p:cNvSpPr txBox="1"/>
          <p:nvPr>
            <p:ph idx="4294967295" type="title"/>
          </p:nvPr>
        </p:nvSpPr>
        <p:spPr>
          <a:xfrm>
            <a:off x="4892040" y="4001962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Date/Time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2" name="Google Shape;572;p56"/>
          <p:cNvSpPr txBox="1"/>
          <p:nvPr>
            <p:ph idx="4294967295" type="title"/>
          </p:nvPr>
        </p:nvSpPr>
        <p:spPr>
          <a:xfrm>
            <a:off x="4921494" y="4474414"/>
            <a:ext cx="1327800" cy="29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3" name="Google Shape;573;p56"/>
          <p:cNvSpPr txBox="1"/>
          <p:nvPr>
            <p:ph idx="4294967295" type="title"/>
          </p:nvPr>
        </p:nvSpPr>
        <p:spPr>
          <a:xfrm>
            <a:off x="4889873" y="4451770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Location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4" name="Google Shape;574;p56"/>
          <p:cNvSpPr/>
          <p:nvPr/>
        </p:nvSpPr>
        <p:spPr>
          <a:xfrm>
            <a:off x="6901550" y="1886921"/>
            <a:ext cx="2026800" cy="64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6"/>
          <p:cNvSpPr txBox="1"/>
          <p:nvPr>
            <p:ph idx="4294967295" type="title"/>
          </p:nvPr>
        </p:nvSpPr>
        <p:spPr>
          <a:xfrm>
            <a:off x="7250925" y="2057400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getEvent(id)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6" name="Google Shape;576;p56"/>
          <p:cNvSpPr/>
          <p:nvPr/>
        </p:nvSpPr>
        <p:spPr>
          <a:xfrm>
            <a:off x="125450" y="1869896"/>
            <a:ext cx="2026800" cy="64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6"/>
          <p:cNvSpPr txBox="1"/>
          <p:nvPr>
            <p:ph idx="4294967295" type="title"/>
          </p:nvPr>
        </p:nvSpPr>
        <p:spPr>
          <a:xfrm>
            <a:off x="474825" y="2040375"/>
            <a:ext cx="1327800" cy="299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getUser()</a:t>
            </a:r>
            <a:endParaRPr b="1" sz="11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8" name="Google Shape;578;p56"/>
          <p:cNvSpPr txBox="1"/>
          <p:nvPr>
            <p:ph idx="4294967295" type="title"/>
          </p:nvPr>
        </p:nvSpPr>
        <p:spPr>
          <a:xfrm>
            <a:off x="272775" y="1481328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User Repo</a:t>
            </a:r>
            <a:endParaRPr b="1" sz="15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9" name="Google Shape;579;p56"/>
          <p:cNvSpPr txBox="1"/>
          <p:nvPr>
            <p:ph idx="4294967295" type="title"/>
          </p:nvPr>
        </p:nvSpPr>
        <p:spPr>
          <a:xfrm>
            <a:off x="7048875" y="1481328"/>
            <a:ext cx="1731900" cy="45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Event </a:t>
            </a:r>
            <a:r>
              <a:rPr b="1"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Repo</a:t>
            </a:r>
            <a:endParaRPr b="1" sz="15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0" name="Google Shape;580;p56"/>
          <p:cNvSpPr/>
          <p:nvPr/>
        </p:nvSpPr>
        <p:spPr>
          <a:xfrm>
            <a:off x="7549350" y="3722438"/>
            <a:ext cx="1491300" cy="13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6"/>
          <p:cNvSpPr txBox="1"/>
          <p:nvPr>
            <p:ph idx="4294967295" type="title"/>
          </p:nvPr>
        </p:nvSpPr>
        <p:spPr>
          <a:xfrm>
            <a:off x="7828498" y="3836471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2" name="Google Shape;582;p56"/>
          <p:cNvSpPr txBox="1"/>
          <p:nvPr>
            <p:ph idx="4294967295" type="title"/>
          </p:nvPr>
        </p:nvSpPr>
        <p:spPr>
          <a:xfrm>
            <a:off x="7806140" y="3817761"/>
            <a:ext cx="938700" cy="2478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3" name="Google Shape;583;p56"/>
          <p:cNvSpPr txBox="1"/>
          <p:nvPr>
            <p:ph idx="4294967295" type="title"/>
          </p:nvPr>
        </p:nvSpPr>
        <p:spPr>
          <a:xfrm>
            <a:off x="7828498" y="4275125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4" name="Google Shape;584;p56"/>
          <p:cNvSpPr txBox="1"/>
          <p:nvPr>
            <p:ph idx="4294967295" type="title"/>
          </p:nvPr>
        </p:nvSpPr>
        <p:spPr>
          <a:xfrm>
            <a:off x="7806140" y="4256415"/>
            <a:ext cx="938700" cy="2478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5" name="Google Shape;585;p56"/>
          <p:cNvSpPr txBox="1"/>
          <p:nvPr>
            <p:ph idx="4294967295" type="title"/>
          </p:nvPr>
        </p:nvSpPr>
        <p:spPr>
          <a:xfrm>
            <a:off x="7839677" y="4713778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6" name="Google Shape;586;p56"/>
          <p:cNvSpPr txBox="1"/>
          <p:nvPr>
            <p:ph idx="4294967295" type="title"/>
          </p:nvPr>
        </p:nvSpPr>
        <p:spPr>
          <a:xfrm>
            <a:off x="7817319" y="4695069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7" name="Google Shape;587;p56"/>
          <p:cNvSpPr txBox="1"/>
          <p:nvPr>
            <p:ph idx="4294967295" type="title"/>
          </p:nvPr>
        </p:nvSpPr>
        <p:spPr>
          <a:xfrm>
            <a:off x="7806140" y="3455575"/>
            <a:ext cx="9387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Flutter App</a:t>
            </a:r>
            <a:endParaRPr b="1" sz="9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588" name="Google Shape;588;p56"/>
          <p:cNvCxnSpPr/>
          <p:nvPr/>
        </p:nvCxnSpPr>
        <p:spPr>
          <a:xfrm rot="10800000">
            <a:off x="8577797" y="409983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9" name="Google Shape;589;p56"/>
          <p:cNvCxnSpPr/>
          <p:nvPr/>
        </p:nvCxnSpPr>
        <p:spPr>
          <a:xfrm>
            <a:off x="7973236" y="410328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0" name="Google Shape;590;p56"/>
          <p:cNvSpPr txBox="1"/>
          <p:nvPr>
            <p:ph idx="4294967295" type="title"/>
          </p:nvPr>
        </p:nvSpPr>
        <p:spPr>
          <a:xfrm>
            <a:off x="8601348" y="404672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91" name="Google Shape;591;p56"/>
          <p:cNvSpPr txBox="1"/>
          <p:nvPr>
            <p:ph idx="4294967295" type="title"/>
          </p:nvPr>
        </p:nvSpPr>
        <p:spPr>
          <a:xfrm>
            <a:off x="7487659" y="403013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592" name="Google Shape;592;p56"/>
          <p:cNvCxnSpPr/>
          <p:nvPr/>
        </p:nvCxnSpPr>
        <p:spPr>
          <a:xfrm rot="10800000">
            <a:off x="8577797" y="453060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Google Shape;593;p56"/>
          <p:cNvCxnSpPr/>
          <p:nvPr/>
        </p:nvCxnSpPr>
        <p:spPr>
          <a:xfrm>
            <a:off x="7973236" y="453405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4" name="Google Shape;594;p56"/>
          <p:cNvSpPr txBox="1"/>
          <p:nvPr>
            <p:ph idx="4294967295" type="title"/>
          </p:nvPr>
        </p:nvSpPr>
        <p:spPr>
          <a:xfrm>
            <a:off x="8601348" y="4477498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Responses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95" name="Google Shape;595;p56"/>
          <p:cNvSpPr txBox="1"/>
          <p:nvPr>
            <p:ph idx="4294967295" type="title"/>
          </p:nvPr>
        </p:nvSpPr>
        <p:spPr>
          <a:xfrm>
            <a:off x="7494895" y="4468153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Requests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7"/>
          <p:cNvSpPr txBox="1"/>
          <p:nvPr>
            <p:ph type="title"/>
          </p:nvPr>
        </p:nvSpPr>
        <p:spPr>
          <a:xfrm>
            <a:off x="716550" y="18450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Flutter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Business Logic Component (BLoC)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01" name="Google Shape;601;p57"/>
          <p:cNvSpPr/>
          <p:nvPr/>
        </p:nvSpPr>
        <p:spPr>
          <a:xfrm>
            <a:off x="362250" y="1716599"/>
            <a:ext cx="8419500" cy="171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7"/>
          <p:cNvSpPr txBox="1"/>
          <p:nvPr>
            <p:ph idx="4294967295" type="title"/>
          </p:nvPr>
        </p:nvSpPr>
        <p:spPr>
          <a:xfrm>
            <a:off x="6397300" y="2238824"/>
            <a:ext cx="1383000" cy="5286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03" name="Google Shape;603;p57"/>
          <p:cNvSpPr txBox="1"/>
          <p:nvPr>
            <p:ph idx="4294967295" type="title"/>
          </p:nvPr>
        </p:nvSpPr>
        <p:spPr>
          <a:xfrm>
            <a:off x="3654100" y="2231019"/>
            <a:ext cx="1380600" cy="530400"/>
          </a:xfrm>
          <a:prstGeom prst="rect">
            <a:avLst/>
          </a:prstGeom>
          <a:solidFill>
            <a:srgbClr val="6211EE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 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04" name="Google Shape;604;p57"/>
          <p:cNvSpPr txBox="1"/>
          <p:nvPr>
            <p:ph idx="4294967295" type="title"/>
          </p:nvPr>
        </p:nvSpPr>
        <p:spPr>
          <a:xfrm>
            <a:off x="910900" y="2235577"/>
            <a:ext cx="1380600" cy="5304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05" name="Google Shape;605;p57"/>
          <p:cNvSpPr/>
          <p:nvPr/>
        </p:nvSpPr>
        <p:spPr>
          <a:xfrm>
            <a:off x="2614477" y="2121369"/>
            <a:ext cx="266100" cy="26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6" name="Google Shape;606;p57"/>
          <p:cNvCxnSpPr/>
          <p:nvPr/>
        </p:nvCxnSpPr>
        <p:spPr>
          <a:xfrm rot="-5400000">
            <a:off x="2970550" y="1392052"/>
            <a:ext cx="4500" cy="2743200"/>
          </a:xfrm>
          <a:prstGeom prst="curvedConnector3">
            <a:avLst>
              <a:gd fmla="val -6784133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7" name="Google Shape;607;p57"/>
          <p:cNvSpPr/>
          <p:nvPr/>
        </p:nvSpPr>
        <p:spPr>
          <a:xfrm>
            <a:off x="3031528" y="2195211"/>
            <a:ext cx="180000" cy="18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7"/>
          <p:cNvSpPr/>
          <p:nvPr/>
        </p:nvSpPr>
        <p:spPr>
          <a:xfrm>
            <a:off x="3483145" y="1999551"/>
            <a:ext cx="147300" cy="150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7"/>
          <p:cNvSpPr/>
          <p:nvPr/>
        </p:nvSpPr>
        <p:spPr>
          <a:xfrm>
            <a:off x="2281290" y="1999545"/>
            <a:ext cx="251700" cy="265500"/>
          </a:xfrm>
          <a:prstGeom prst="ellipse">
            <a:avLst/>
          </a:prstGeom>
          <a:solidFill>
            <a:srgbClr val="8546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7"/>
          <p:cNvSpPr/>
          <p:nvPr/>
        </p:nvSpPr>
        <p:spPr>
          <a:xfrm>
            <a:off x="3287876" y="2117450"/>
            <a:ext cx="266100" cy="265500"/>
          </a:xfrm>
          <a:prstGeom prst="ellipse">
            <a:avLst/>
          </a:prstGeom>
          <a:solidFill>
            <a:srgbClr val="8546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7"/>
          <p:cNvSpPr/>
          <p:nvPr/>
        </p:nvSpPr>
        <p:spPr>
          <a:xfrm>
            <a:off x="2860202" y="1913465"/>
            <a:ext cx="211800" cy="207900"/>
          </a:xfrm>
          <a:prstGeom prst="ellipse">
            <a:avLst/>
          </a:prstGeom>
          <a:solidFill>
            <a:srgbClr val="8546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2" name="Google Shape;612;p57"/>
          <p:cNvCxnSpPr>
            <a:stCxn id="604" idx="0"/>
            <a:endCxn id="603" idx="0"/>
          </p:cNvCxnSpPr>
          <p:nvPr/>
        </p:nvCxnSpPr>
        <p:spPr>
          <a:xfrm rot="-5400000">
            <a:off x="2970550" y="861726"/>
            <a:ext cx="4500" cy="2743200"/>
          </a:xfrm>
          <a:prstGeom prst="curvedConnector3">
            <a:avLst>
              <a:gd fmla="val 539294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13" name="Google Shape;613;p57"/>
          <p:cNvSpPr txBox="1"/>
          <p:nvPr>
            <p:ph idx="4294967295" type="title"/>
          </p:nvPr>
        </p:nvSpPr>
        <p:spPr>
          <a:xfrm>
            <a:off x="2281300" y="3240992"/>
            <a:ext cx="1383000" cy="3099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14" name="Google Shape;614;p57"/>
          <p:cNvSpPr txBox="1"/>
          <p:nvPr>
            <p:ph idx="4294967295" type="title"/>
          </p:nvPr>
        </p:nvSpPr>
        <p:spPr>
          <a:xfrm>
            <a:off x="2281300" y="1582292"/>
            <a:ext cx="1383000" cy="3099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15" name="Google Shape;615;p57"/>
          <p:cNvSpPr txBox="1"/>
          <p:nvPr>
            <p:ph idx="4294967295" type="title"/>
          </p:nvPr>
        </p:nvSpPr>
        <p:spPr>
          <a:xfrm>
            <a:off x="5024500" y="3240992"/>
            <a:ext cx="1383000" cy="3099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Response</a:t>
            </a:r>
            <a:endParaRPr b="1"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16" name="Google Shape;616;p57"/>
          <p:cNvSpPr txBox="1"/>
          <p:nvPr>
            <p:ph idx="4294967295" type="title"/>
          </p:nvPr>
        </p:nvSpPr>
        <p:spPr>
          <a:xfrm>
            <a:off x="5024500" y="1582292"/>
            <a:ext cx="1383000" cy="3099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Request</a:t>
            </a:r>
            <a:endParaRPr b="1"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17" name="Google Shape;6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250" y="2708550"/>
            <a:ext cx="415500" cy="4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Google Shape;618;p57"/>
          <p:cNvCxnSpPr/>
          <p:nvPr/>
        </p:nvCxnSpPr>
        <p:spPr>
          <a:xfrm rot="-5400000">
            <a:off x="5713750" y="1392052"/>
            <a:ext cx="4500" cy="2743200"/>
          </a:xfrm>
          <a:prstGeom prst="curvedConnector3">
            <a:avLst>
              <a:gd fmla="val -6784133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619" name="Google Shape;6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313" y="1913486"/>
            <a:ext cx="473363" cy="4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57"/>
          <p:cNvCxnSpPr/>
          <p:nvPr/>
        </p:nvCxnSpPr>
        <p:spPr>
          <a:xfrm rot="-5400000">
            <a:off x="5713750" y="857151"/>
            <a:ext cx="4500" cy="2743200"/>
          </a:xfrm>
          <a:prstGeom prst="curvedConnector3">
            <a:avLst>
              <a:gd fmla="val 539294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1" name="Google Shape;62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91295">
            <a:off x="2792353" y="2778991"/>
            <a:ext cx="360893" cy="360916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7"/>
          <p:cNvSpPr/>
          <p:nvPr/>
        </p:nvSpPr>
        <p:spPr>
          <a:xfrm>
            <a:off x="7549350" y="3722438"/>
            <a:ext cx="1491300" cy="13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7"/>
          <p:cNvSpPr txBox="1"/>
          <p:nvPr>
            <p:ph idx="4294967295" type="title"/>
          </p:nvPr>
        </p:nvSpPr>
        <p:spPr>
          <a:xfrm>
            <a:off x="7828498" y="3836471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24" name="Google Shape;624;p57"/>
          <p:cNvSpPr txBox="1"/>
          <p:nvPr>
            <p:ph idx="4294967295" type="title"/>
          </p:nvPr>
        </p:nvSpPr>
        <p:spPr>
          <a:xfrm>
            <a:off x="7806140" y="3817761"/>
            <a:ext cx="938700" cy="2478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25" name="Google Shape;625;p57"/>
          <p:cNvSpPr txBox="1"/>
          <p:nvPr>
            <p:ph idx="4294967295" type="title"/>
          </p:nvPr>
        </p:nvSpPr>
        <p:spPr>
          <a:xfrm>
            <a:off x="7828498" y="4275125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26" name="Google Shape;626;p57"/>
          <p:cNvSpPr txBox="1"/>
          <p:nvPr>
            <p:ph idx="4294967295" type="title"/>
          </p:nvPr>
        </p:nvSpPr>
        <p:spPr>
          <a:xfrm>
            <a:off x="7806140" y="4256415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27" name="Google Shape;627;p57"/>
          <p:cNvSpPr txBox="1"/>
          <p:nvPr>
            <p:ph idx="4294967295" type="title"/>
          </p:nvPr>
        </p:nvSpPr>
        <p:spPr>
          <a:xfrm>
            <a:off x="7839677" y="4713778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28" name="Google Shape;628;p57"/>
          <p:cNvSpPr txBox="1"/>
          <p:nvPr>
            <p:ph idx="4294967295" type="title"/>
          </p:nvPr>
        </p:nvSpPr>
        <p:spPr>
          <a:xfrm>
            <a:off x="7817319" y="4695069"/>
            <a:ext cx="938700" cy="2478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29" name="Google Shape;629;p57"/>
          <p:cNvSpPr txBox="1"/>
          <p:nvPr>
            <p:ph idx="4294967295" type="title"/>
          </p:nvPr>
        </p:nvSpPr>
        <p:spPr>
          <a:xfrm>
            <a:off x="7806140" y="3455575"/>
            <a:ext cx="9387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Flutter App</a:t>
            </a:r>
            <a:endParaRPr b="1" sz="9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30" name="Google Shape;630;p57"/>
          <p:cNvCxnSpPr/>
          <p:nvPr/>
        </p:nvCxnSpPr>
        <p:spPr>
          <a:xfrm rot="10800000">
            <a:off x="8577797" y="409983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1" name="Google Shape;631;p57"/>
          <p:cNvCxnSpPr/>
          <p:nvPr/>
        </p:nvCxnSpPr>
        <p:spPr>
          <a:xfrm>
            <a:off x="7973236" y="410328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2" name="Google Shape;632;p57"/>
          <p:cNvSpPr txBox="1"/>
          <p:nvPr>
            <p:ph idx="4294967295" type="title"/>
          </p:nvPr>
        </p:nvSpPr>
        <p:spPr>
          <a:xfrm>
            <a:off x="8601348" y="404672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33" name="Google Shape;633;p57"/>
          <p:cNvSpPr txBox="1"/>
          <p:nvPr>
            <p:ph idx="4294967295" type="title"/>
          </p:nvPr>
        </p:nvSpPr>
        <p:spPr>
          <a:xfrm>
            <a:off x="7487659" y="403013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34" name="Google Shape;634;p57"/>
          <p:cNvCxnSpPr/>
          <p:nvPr/>
        </p:nvCxnSpPr>
        <p:spPr>
          <a:xfrm rot="10800000">
            <a:off x="8577797" y="453060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5" name="Google Shape;635;p57"/>
          <p:cNvCxnSpPr/>
          <p:nvPr/>
        </p:nvCxnSpPr>
        <p:spPr>
          <a:xfrm>
            <a:off x="7973236" y="453405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6" name="Google Shape;636;p57"/>
          <p:cNvSpPr txBox="1"/>
          <p:nvPr>
            <p:ph idx="4294967295" type="title"/>
          </p:nvPr>
        </p:nvSpPr>
        <p:spPr>
          <a:xfrm>
            <a:off x="8601348" y="4477498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Responses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37" name="Google Shape;637;p57"/>
          <p:cNvSpPr txBox="1"/>
          <p:nvPr>
            <p:ph idx="4294967295" type="title"/>
          </p:nvPr>
        </p:nvSpPr>
        <p:spPr>
          <a:xfrm>
            <a:off x="7494895" y="4468153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Requests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8"/>
          <p:cNvSpPr txBox="1"/>
          <p:nvPr>
            <p:ph type="title"/>
          </p:nvPr>
        </p:nvSpPr>
        <p:spPr>
          <a:xfrm>
            <a:off x="1081500" y="46375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 Flutter UI Screen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43" name="Google Shape;6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426" y="1228025"/>
            <a:ext cx="4097062" cy="102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451" y="2422701"/>
            <a:ext cx="2616213" cy="20746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5" name="Google Shape;64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8396" y="2422688"/>
            <a:ext cx="2859255" cy="115088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8"/>
          <p:cNvSpPr/>
          <p:nvPr/>
        </p:nvSpPr>
        <p:spPr>
          <a:xfrm>
            <a:off x="7549350" y="3722438"/>
            <a:ext cx="1491300" cy="13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8"/>
          <p:cNvSpPr txBox="1"/>
          <p:nvPr>
            <p:ph idx="4294967295" type="title"/>
          </p:nvPr>
        </p:nvSpPr>
        <p:spPr>
          <a:xfrm>
            <a:off x="7828498" y="3836471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8" name="Google Shape;648;p58"/>
          <p:cNvSpPr txBox="1"/>
          <p:nvPr>
            <p:ph idx="4294967295" type="title"/>
          </p:nvPr>
        </p:nvSpPr>
        <p:spPr>
          <a:xfrm>
            <a:off x="7806140" y="3817761"/>
            <a:ext cx="938700" cy="247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UI Screen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9" name="Google Shape;649;p58"/>
          <p:cNvSpPr txBox="1"/>
          <p:nvPr>
            <p:ph idx="4294967295" type="title"/>
          </p:nvPr>
        </p:nvSpPr>
        <p:spPr>
          <a:xfrm>
            <a:off x="7828498" y="4275125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50" name="Google Shape;650;p58"/>
          <p:cNvSpPr txBox="1"/>
          <p:nvPr>
            <p:ph idx="4294967295" type="title"/>
          </p:nvPr>
        </p:nvSpPr>
        <p:spPr>
          <a:xfrm>
            <a:off x="7806140" y="4256415"/>
            <a:ext cx="938700" cy="2478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BLoC</a:t>
            </a:r>
            <a:endParaRPr b="1" sz="1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51" name="Google Shape;651;p58"/>
          <p:cNvSpPr txBox="1"/>
          <p:nvPr>
            <p:ph idx="4294967295" type="title"/>
          </p:nvPr>
        </p:nvSpPr>
        <p:spPr>
          <a:xfrm>
            <a:off x="7839677" y="4713778"/>
            <a:ext cx="938700" cy="247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52" name="Google Shape;652;p58"/>
          <p:cNvSpPr txBox="1"/>
          <p:nvPr>
            <p:ph idx="4294967295" type="title"/>
          </p:nvPr>
        </p:nvSpPr>
        <p:spPr>
          <a:xfrm>
            <a:off x="7817319" y="4695069"/>
            <a:ext cx="938700" cy="247800"/>
          </a:xfrm>
          <a:prstGeom prst="rect">
            <a:avLst/>
          </a:prstGeom>
          <a:solidFill>
            <a:srgbClr val="43434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Data Repos</a:t>
            </a:r>
            <a:endParaRPr b="1" sz="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53" name="Google Shape;653;p58"/>
          <p:cNvSpPr txBox="1"/>
          <p:nvPr>
            <p:ph idx="4294967295" type="title"/>
          </p:nvPr>
        </p:nvSpPr>
        <p:spPr>
          <a:xfrm>
            <a:off x="7806140" y="3455575"/>
            <a:ext cx="9387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Flutter App</a:t>
            </a:r>
            <a:endParaRPr b="1" sz="9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54" name="Google Shape;654;p58"/>
          <p:cNvCxnSpPr/>
          <p:nvPr/>
        </p:nvCxnSpPr>
        <p:spPr>
          <a:xfrm rot="10800000">
            <a:off x="8577797" y="409983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5" name="Google Shape;655;p58"/>
          <p:cNvCxnSpPr/>
          <p:nvPr/>
        </p:nvCxnSpPr>
        <p:spPr>
          <a:xfrm>
            <a:off x="7973236" y="4103286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6" name="Google Shape;656;p58"/>
          <p:cNvSpPr txBox="1"/>
          <p:nvPr>
            <p:ph idx="4294967295" type="title"/>
          </p:nvPr>
        </p:nvSpPr>
        <p:spPr>
          <a:xfrm>
            <a:off x="8601348" y="404672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States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57" name="Google Shape;657;p58"/>
          <p:cNvSpPr txBox="1"/>
          <p:nvPr>
            <p:ph idx="4294967295" type="title"/>
          </p:nvPr>
        </p:nvSpPr>
        <p:spPr>
          <a:xfrm>
            <a:off x="7487659" y="4030136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Functions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58" name="Google Shape;658;p58"/>
          <p:cNvCxnSpPr/>
          <p:nvPr/>
        </p:nvCxnSpPr>
        <p:spPr>
          <a:xfrm rot="10800000">
            <a:off x="8577797" y="453060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9" name="Google Shape;659;p58"/>
          <p:cNvCxnSpPr/>
          <p:nvPr/>
        </p:nvCxnSpPr>
        <p:spPr>
          <a:xfrm>
            <a:off x="7973236" y="4534058"/>
            <a:ext cx="0" cy="137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0" name="Google Shape;660;p58"/>
          <p:cNvSpPr txBox="1"/>
          <p:nvPr>
            <p:ph idx="4294967295" type="title"/>
          </p:nvPr>
        </p:nvSpPr>
        <p:spPr>
          <a:xfrm>
            <a:off x="8601348" y="4477498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Responses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61" name="Google Shape;661;p58"/>
          <p:cNvSpPr txBox="1"/>
          <p:nvPr>
            <p:ph idx="4294967295" type="title"/>
          </p:nvPr>
        </p:nvSpPr>
        <p:spPr>
          <a:xfrm>
            <a:off x="7494895" y="4468153"/>
            <a:ext cx="679800" cy="24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Requests</a:t>
            </a:r>
            <a:endParaRPr b="1" sz="5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62" name="Google Shape;662;p58"/>
          <p:cNvSpPr txBox="1"/>
          <p:nvPr/>
        </p:nvSpPr>
        <p:spPr>
          <a:xfrm>
            <a:off x="-183525" y="2285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Interviewees thought...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“It all works as intended and it’s very intuitive!"</a:t>
            </a:r>
            <a:endParaRPr>
              <a:solidFill>
                <a:srgbClr val="4FC54F"/>
              </a:solidFill>
            </a:endParaRPr>
          </a:p>
        </p:txBody>
      </p:sp>
      <p:pic>
        <p:nvPicPr>
          <p:cNvPr id="663" name="Google Shape;663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097" y="921260"/>
            <a:ext cx="1880748" cy="10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9"/>
          <p:cNvSpPr/>
          <p:nvPr/>
        </p:nvSpPr>
        <p:spPr>
          <a:xfrm>
            <a:off x="6595063" y="1672950"/>
            <a:ext cx="2265300" cy="228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9"/>
          <p:cNvSpPr txBox="1"/>
          <p:nvPr>
            <p:ph type="title"/>
          </p:nvPr>
        </p:nvSpPr>
        <p:spPr>
          <a:xfrm>
            <a:off x="716550" y="27520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What went well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0" name="Google Shape;670;p59"/>
          <p:cNvSpPr txBox="1"/>
          <p:nvPr/>
        </p:nvSpPr>
        <p:spPr>
          <a:xfrm>
            <a:off x="194525" y="1066175"/>
            <a:ext cx="70782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Surveyed and interviewed dozens of young people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We exposed them to </a:t>
            </a:r>
            <a:r>
              <a:rPr lang="en" sz="1800" u="sng">
                <a:latin typeface="Spartan"/>
                <a:ea typeface="Spartan"/>
                <a:cs typeface="Spartan"/>
                <a:sym typeface="Spartan"/>
              </a:rPr>
              <a:t>various conditions:</a:t>
            </a:r>
            <a:endParaRPr sz="1800" u="sng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At home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While out with friends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While running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92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900"/>
              <a:buFont typeface="Spartan"/>
              <a:buChar char="❏"/>
            </a:pPr>
            <a:r>
              <a:rPr lang="en" sz="1700">
                <a:latin typeface="Spartan"/>
                <a:ea typeface="Spartan"/>
                <a:cs typeface="Spartan"/>
                <a:sym typeface="Spartan"/>
              </a:rPr>
              <a:t>Learned a new framework (Flutter) </a:t>
            </a:r>
            <a:r>
              <a:rPr lang="en" sz="1700" u="sng">
                <a:latin typeface="Spartan"/>
                <a:ea typeface="Spartan"/>
                <a:cs typeface="Spartan"/>
                <a:sym typeface="Spartan"/>
              </a:rPr>
              <a:t>from scratch</a:t>
            </a:r>
            <a:endParaRPr sz="1700">
              <a:latin typeface="Spartan"/>
              <a:ea typeface="Spartan"/>
              <a:cs typeface="Spartan"/>
              <a:sym typeface="Spartan"/>
            </a:endParaRPr>
          </a:p>
          <a:p>
            <a:pPr indent="-3365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00"/>
              <a:buFont typeface="Spartan"/>
              <a:buChar char="❏"/>
            </a:pPr>
            <a:r>
              <a:rPr lang="en" sz="1700">
                <a:latin typeface="Spartan"/>
                <a:ea typeface="Spartan"/>
                <a:cs typeface="Spartan"/>
                <a:sym typeface="Spartan"/>
              </a:rPr>
              <a:t>Designed a nice logo for it :) </a:t>
            </a:r>
            <a:endParaRPr sz="1700">
              <a:latin typeface="Spartan"/>
              <a:ea typeface="Spartan"/>
              <a:cs typeface="Spartan"/>
              <a:sym typeface="Spartan"/>
            </a:endParaRPr>
          </a:p>
          <a:p>
            <a:pPr indent="0" lvl="0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partan"/>
                <a:ea typeface="Spartan"/>
                <a:cs typeface="Spartan"/>
                <a:sym typeface="Spartan"/>
              </a:rPr>
              <a:t>(Protection, Emergency, Tracking)</a:t>
            </a:r>
            <a:endParaRPr sz="1700"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71" name="Google Shape;671;p59"/>
          <p:cNvPicPr preferRelativeResize="0"/>
          <p:nvPr/>
        </p:nvPicPr>
        <p:blipFill rotWithShape="1">
          <a:blip r:embed="rId3">
            <a:alphaModFix/>
          </a:blip>
          <a:srcRect b="24997" l="31286" r="31723" t="24997"/>
          <a:stretch/>
        </p:blipFill>
        <p:spPr>
          <a:xfrm>
            <a:off x="7094718" y="1957956"/>
            <a:ext cx="1266028" cy="1711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0"/>
          <p:cNvSpPr txBox="1"/>
          <p:nvPr>
            <p:ph type="title"/>
          </p:nvPr>
        </p:nvSpPr>
        <p:spPr>
          <a:xfrm>
            <a:off x="716550" y="12280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Impact and benefits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7" name="Google Shape;677;p60"/>
          <p:cNvSpPr txBox="1"/>
          <p:nvPr/>
        </p:nvSpPr>
        <p:spPr>
          <a:xfrm>
            <a:off x="872925" y="1596750"/>
            <a:ext cx="3966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Anna can now be tracked by her friends when she's out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She can alert them in case of emergency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She can take a fake phone call when uncomfortable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4FC54F"/>
              </a:buClr>
              <a:buSzPts val="1400"/>
              <a:buFont typeface="Spartan"/>
              <a:buChar char="❏"/>
            </a:pP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“I love the fake incoming call!”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78" name="Google Shape;6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51" y="212850"/>
            <a:ext cx="1163250" cy="8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0"/>
          <p:cNvSpPr txBox="1"/>
          <p:nvPr/>
        </p:nvSpPr>
        <p:spPr>
          <a:xfrm>
            <a:off x="4838800" y="1623100"/>
            <a:ext cx="39312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Markus can plan the event 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Markus can't lose his friends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He knows their battery life </a:t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29845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C54F"/>
              </a:buClr>
              <a:buSzPts val="1100"/>
              <a:buFont typeface="Spartan"/>
              <a:buChar char="❏"/>
            </a:pP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"Tells the battery percentage when you click on name, that's useful"</a:t>
            </a:r>
            <a:endParaRPr b="1" sz="1100">
              <a:solidFill>
                <a:srgbClr val="4FC54F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Spartan"/>
              <a:buChar char="❏"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He is notified when something bad happens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0" name="Google Shape;680;p60"/>
          <p:cNvSpPr txBox="1"/>
          <p:nvPr/>
        </p:nvSpPr>
        <p:spPr>
          <a:xfrm>
            <a:off x="5703475" y="891075"/>
            <a:ext cx="2854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“</a:t>
            </a: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The most important safety feature is being able to find people when they are lost”</a:t>
            </a:r>
            <a:endParaRPr b="1">
              <a:solidFill>
                <a:srgbClr val="4FC54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1" name="Google Shape;681;p60"/>
          <p:cNvSpPr txBox="1"/>
          <p:nvPr/>
        </p:nvSpPr>
        <p:spPr>
          <a:xfrm>
            <a:off x="2089975" y="975813"/>
            <a:ext cx="2398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“Now I can enjoy the party and not think about going home!</a:t>
            </a:r>
            <a:r>
              <a:rPr b="1" lang="en" sz="11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"</a:t>
            </a:r>
            <a:endParaRPr b="1">
              <a:solidFill>
                <a:srgbClr val="4FC54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2" name="Google Shape;682;p60"/>
          <p:cNvSpPr txBox="1"/>
          <p:nvPr>
            <p:ph idx="4294967295" type="title"/>
          </p:nvPr>
        </p:nvSpPr>
        <p:spPr>
          <a:xfrm>
            <a:off x="1546870" y="3944505"/>
            <a:ext cx="25101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3" name="Google Shape;683;p60"/>
          <p:cNvSpPr txBox="1"/>
          <p:nvPr>
            <p:ph idx="4294967295" type="title"/>
          </p:nvPr>
        </p:nvSpPr>
        <p:spPr>
          <a:xfrm>
            <a:off x="1487081" y="3864300"/>
            <a:ext cx="2510100" cy="1061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Anna is now more confident on her night out</a:t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4" name="Google Shape;684;p60"/>
          <p:cNvSpPr txBox="1"/>
          <p:nvPr>
            <p:ph idx="4294967295" type="title"/>
          </p:nvPr>
        </p:nvSpPr>
        <p:spPr>
          <a:xfrm>
            <a:off x="5520595" y="3904405"/>
            <a:ext cx="2510100" cy="1061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5" name="Google Shape;685;p60"/>
          <p:cNvSpPr txBox="1"/>
          <p:nvPr>
            <p:ph idx="4294967295" type="title"/>
          </p:nvPr>
        </p:nvSpPr>
        <p:spPr>
          <a:xfrm>
            <a:off x="5460806" y="3824200"/>
            <a:ext cx="2510100" cy="1061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Markus does not have to constantly worry during an event</a:t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50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86" name="Google Shape;68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145" y="868493"/>
            <a:ext cx="737825" cy="73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5650" y="868500"/>
            <a:ext cx="737825" cy="7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b="0" l="21204" r="0" t="0"/>
          <a:stretch/>
        </p:blipFill>
        <p:spPr>
          <a:xfrm>
            <a:off x="-1982425" y="-42100"/>
            <a:ext cx="6262025" cy="53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>
            <p:ph idx="15" type="title"/>
          </p:nvPr>
        </p:nvSpPr>
        <p:spPr>
          <a:xfrm>
            <a:off x="4572000" y="873238"/>
            <a:ext cx="37980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of UK women feel unsafe when walking alone at night (1)</a:t>
            </a:r>
            <a:endParaRPr baseline="30000" sz="30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0" name="Google Shape;240;p34"/>
          <p:cNvSpPr txBox="1"/>
          <p:nvPr>
            <p:ph idx="5" type="title"/>
          </p:nvPr>
        </p:nvSpPr>
        <p:spPr>
          <a:xfrm>
            <a:off x="4572001" y="299938"/>
            <a:ext cx="16716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Spartan"/>
                <a:ea typeface="Spartan"/>
                <a:cs typeface="Spartan"/>
                <a:sym typeface="Spartan"/>
              </a:rPr>
              <a:t>63</a:t>
            </a:r>
            <a:r>
              <a:rPr lang="en" sz="4300">
                <a:latin typeface="Spartan"/>
                <a:ea typeface="Spartan"/>
                <a:cs typeface="Spartan"/>
                <a:sym typeface="Spartan"/>
              </a:rPr>
              <a:t>%</a:t>
            </a:r>
            <a:endParaRPr sz="43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1" name="Google Shape;241;p34"/>
          <p:cNvSpPr txBox="1"/>
          <p:nvPr>
            <p:ph idx="15" type="title"/>
          </p:nvPr>
        </p:nvSpPr>
        <p:spPr>
          <a:xfrm>
            <a:off x="4602300" y="2457500"/>
            <a:ext cx="35616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of UK men expressed the same concern (1)</a:t>
            </a:r>
            <a:endParaRPr baseline="30000" sz="26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2" name="Google Shape;242;p34"/>
          <p:cNvSpPr txBox="1"/>
          <p:nvPr>
            <p:ph idx="5" type="title"/>
          </p:nvPr>
        </p:nvSpPr>
        <p:spPr>
          <a:xfrm>
            <a:off x="4638597" y="1834800"/>
            <a:ext cx="15384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33</a:t>
            </a:r>
            <a:r>
              <a:rPr lang="en" sz="43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%</a:t>
            </a:r>
            <a:endParaRPr sz="43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3" name="Google Shape;243;p34"/>
          <p:cNvSpPr txBox="1"/>
          <p:nvPr>
            <p:ph idx="15" type="title"/>
          </p:nvPr>
        </p:nvSpPr>
        <p:spPr>
          <a:xfrm>
            <a:off x="4638600" y="4022663"/>
            <a:ext cx="32103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of all violent incidents occur at night (2)</a:t>
            </a:r>
            <a:endParaRPr baseline="30000" sz="12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4" name="Google Shape;244;p34"/>
          <p:cNvSpPr txBox="1"/>
          <p:nvPr>
            <p:ph idx="5" type="title"/>
          </p:nvPr>
        </p:nvSpPr>
        <p:spPr>
          <a:xfrm>
            <a:off x="4638597" y="3419063"/>
            <a:ext cx="13746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61%</a:t>
            </a:r>
            <a:endParaRPr sz="43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0" y="4766400"/>
            <a:ext cx="4279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[1]</a:t>
            </a:r>
            <a:r>
              <a:rPr lang="en" sz="500">
                <a:latin typeface="Spartan"/>
                <a:ea typeface="Spartan"/>
                <a:cs typeface="Spartan"/>
                <a:sym typeface="Spartan"/>
              </a:rPr>
              <a:t>	</a:t>
            </a:r>
            <a:r>
              <a:rPr lang="en" sz="500" u="sng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https://plan-uk.org/media-centre/almost-two-thirds-of-women-feel-unsafe-walking-alone-after-dark</a:t>
            </a:r>
            <a:endParaRPr sz="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[2]	</a:t>
            </a:r>
            <a:r>
              <a:rPr lang="en" sz="500" u="sng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https://www.churchillsecurity.co.uk/2019/06/27/how-dangerous-is-a-night-out-in-britain/</a:t>
            </a:r>
            <a:endParaRPr sz="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1"/>
          <p:cNvSpPr txBox="1"/>
          <p:nvPr>
            <p:ph type="ctrTitle"/>
          </p:nvPr>
        </p:nvSpPr>
        <p:spPr>
          <a:xfrm>
            <a:off x="1532200" y="325725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What have we learned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93" name="Google Shape;693;p61"/>
          <p:cNvSpPr txBox="1"/>
          <p:nvPr/>
        </p:nvSpPr>
        <p:spPr>
          <a:xfrm>
            <a:off x="227225" y="1242825"/>
            <a:ext cx="57921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latin typeface="Spartan"/>
                <a:ea typeface="Spartan"/>
                <a:cs typeface="Spartan"/>
                <a:sym typeface="Spartan"/>
              </a:rPr>
              <a:t>Not to work in a bubble/void</a:t>
            </a:r>
            <a:endParaRPr sz="1600"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latin typeface="Spartan"/>
                <a:ea typeface="Spartan"/>
                <a:cs typeface="Spartan"/>
                <a:sym typeface="Spartan"/>
              </a:rPr>
              <a:t>Stakeholders can have wildly different ideas than we do</a:t>
            </a:r>
            <a:endParaRPr sz="1600"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latin typeface="Spartan"/>
                <a:ea typeface="Spartan"/>
                <a:cs typeface="Spartan"/>
                <a:sym typeface="Spartan"/>
              </a:rPr>
              <a:t>Basic prototyping</a:t>
            </a:r>
            <a:endParaRPr sz="1600">
              <a:latin typeface="Spartan"/>
              <a:ea typeface="Spartan"/>
              <a:cs typeface="Spartan"/>
              <a:sym typeface="Spartan"/>
            </a:endParaRPr>
          </a:p>
          <a:p>
            <a:pPr indent="0" lvl="0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“All works as intended and it’s very intuitive!”</a:t>
            </a:r>
            <a:endParaRPr b="1" sz="1300">
              <a:solidFill>
                <a:srgbClr val="4FC54F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latin typeface="Spartan"/>
                <a:ea typeface="Spartan"/>
                <a:cs typeface="Spartan"/>
                <a:sym typeface="Spartan"/>
              </a:rPr>
              <a:t>Trello helps keep work organised</a:t>
            </a:r>
            <a:endParaRPr sz="1600">
              <a:latin typeface="Spartan"/>
              <a:ea typeface="Spartan"/>
              <a:cs typeface="Spartan"/>
              <a:sym typeface="Spartan"/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Font typeface="Spartan"/>
              <a:buChar char="❏"/>
            </a:pPr>
            <a:r>
              <a:rPr lang="en" sz="1600">
                <a:latin typeface="Spartan"/>
                <a:ea typeface="Spartan"/>
                <a:cs typeface="Spartan"/>
                <a:sym typeface="Spartan"/>
              </a:rPr>
              <a:t>Flutter, Flask, Canva</a:t>
            </a:r>
            <a:endParaRPr sz="1600"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94" name="Google Shape;6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72" y="-1"/>
            <a:ext cx="1185525" cy="12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1"/>
          <p:cNvSpPr txBox="1"/>
          <p:nvPr/>
        </p:nvSpPr>
        <p:spPr>
          <a:xfrm>
            <a:off x="934250" y="1939175"/>
            <a:ext cx="547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b="1" lang="en" sz="1300">
                <a:solidFill>
                  <a:srgbClr val="4FC54F"/>
                </a:solidFill>
                <a:latin typeface="Spartan"/>
                <a:ea typeface="Spartan"/>
                <a:cs typeface="Spartan"/>
                <a:sym typeface="Spartan"/>
              </a:rPr>
              <a:t>“How the battery is loaded is nice”</a:t>
            </a:r>
            <a:endParaRPr b="1" sz="1300">
              <a:solidFill>
                <a:srgbClr val="4FC54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2"/>
          <p:cNvSpPr txBox="1"/>
          <p:nvPr>
            <p:ph type="title"/>
          </p:nvPr>
        </p:nvSpPr>
        <p:spPr>
          <a:xfrm>
            <a:off x="716550" y="27520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What we would do differently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01" name="Google Shape;701;p62"/>
          <p:cNvSpPr txBox="1"/>
          <p:nvPr/>
        </p:nvSpPr>
        <p:spPr>
          <a:xfrm>
            <a:off x="610700" y="1534375"/>
            <a:ext cx="6085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More r</a:t>
            </a: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eal-world testing in groups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Testing at night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Testing whilst drunk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Focused on using Kanban/Trello from the beginning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  <a:p>
            <a:pPr indent="-34290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❏"/>
            </a:pPr>
            <a:r>
              <a:rPr lang="en" sz="1800">
                <a:latin typeface="Spartan"/>
                <a:ea typeface="Spartan"/>
                <a:cs typeface="Spartan"/>
                <a:sym typeface="Spartan"/>
              </a:rPr>
              <a:t>Maintain user stories throughout</a:t>
            </a:r>
            <a:endParaRPr sz="18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702" name="Google Shape;7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175" y="1817200"/>
            <a:ext cx="2142700" cy="21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3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Future </a:t>
            </a:r>
            <a:endParaRPr/>
          </a:p>
        </p:txBody>
      </p:sp>
      <p:sp>
        <p:nvSpPr>
          <p:cNvPr id="708" name="Google Shape;708;p63"/>
          <p:cNvSpPr txBox="1"/>
          <p:nvPr/>
        </p:nvSpPr>
        <p:spPr>
          <a:xfrm>
            <a:off x="841950" y="1124175"/>
            <a:ext cx="74601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Providing support for iOS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	</a:t>
            </a:r>
            <a:r>
              <a:rPr b="1" lang="en" sz="13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"I want it on my iPhone!"</a:t>
            </a:r>
            <a:endParaRPr b="1" sz="13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111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Publishing the app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Battery consumption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457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"I would like the app to be efficient,</a:t>
            </a:r>
            <a:endParaRPr b="1" sz="1300">
              <a:solidFill>
                <a:srgbClr val="FF4848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457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4848"/>
                </a:solidFill>
                <a:latin typeface="Spartan"/>
                <a:ea typeface="Spartan"/>
                <a:cs typeface="Spartan"/>
                <a:sym typeface="Spartan"/>
              </a:rPr>
              <a:t>so my phone is on in an emergency"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Securing user data 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Web interface (for planning) - Markus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Implementing current status of users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Alerting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Going home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  <a:p>
            <a:pPr indent="-311150" lvl="1" marL="9144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partan"/>
              <a:buChar char="❏"/>
            </a:pPr>
            <a:r>
              <a:rPr lang="en" sz="1300">
                <a:latin typeface="Spartan"/>
                <a:ea typeface="Spartan"/>
                <a:cs typeface="Spartan"/>
                <a:sym typeface="Spartan"/>
              </a:rPr>
              <a:t>On a walk etc.</a:t>
            </a:r>
            <a:endParaRPr sz="13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709" name="Google Shape;70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950" y="1554750"/>
            <a:ext cx="2034000" cy="20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4"/>
          <p:cNvSpPr txBox="1"/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Spartan"/>
                <a:ea typeface="Spartan"/>
                <a:cs typeface="Spartan"/>
                <a:sym typeface="Spartan"/>
              </a:rPr>
              <a:t>Thank you for your atte</a:t>
            </a:r>
            <a:r>
              <a:rPr lang="en" sz="3500">
                <a:latin typeface="Spartan"/>
                <a:ea typeface="Spartan"/>
                <a:cs typeface="Spartan"/>
                <a:sym typeface="Spartan"/>
              </a:rPr>
              <a:t>n</a:t>
            </a:r>
            <a:r>
              <a:rPr lang="en" sz="3500">
                <a:latin typeface="Spartan"/>
                <a:ea typeface="Spartan"/>
                <a:cs typeface="Spartan"/>
                <a:sym typeface="Spartan"/>
              </a:rPr>
              <a:t>tion!</a:t>
            </a:r>
            <a:endParaRPr sz="35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15" name="Google Shape;715;p64"/>
          <p:cNvSpPr txBox="1"/>
          <p:nvPr>
            <p:ph idx="4294967295" type="ctrTitle"/>
          </p:nvPr>
        </p:nvSpPr>
        <p:spPr>
          <a:xfrm>
            <a:off x="2783825" y="3452075"/>
            <a:ext cx="29034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Protectly</a:t>
            </a:r>
            <a:r>
              <a:rPr lang="en" sz="4000">
                <a:latin typeface="Spartan"/>
                <a:ea typeface="Spartan"/>
                <a:cs typeface="Spartan"/>
                <a:sym typeface="Spartan"/>
              </a:rPr>
              <a:t> </a:t>
            </a:r>
            <a:endParaRPr sz="40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716" name="Google Shape;71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775" y="3162550"/>
            <a:ext cx="1346125" cy="13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21204" r="0" t="0"/>
          <a:stretch/>
        </p:blipFill>
        <p:spPr>
          <a:xfrm>
            <a:off x="-1982425" y="-42100"/>
            <a:ext cx="6262025" cy="53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>
            <p:ph idx="15" type="title"/>
          </p:nvPr>
        </p:nvSpPr>
        <p:spPr>
          <a:xfrm>
            <a:off x="4572000" y="873238"/>
            <a:ext cx="37980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of UK women feel unsafe when walking alone at night (1)</a:t>
            </a:r>
            <a:endParaRPr baseline="30000" sz="30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53" name="Google Shape;253;p35"/>
          <p:cNvSpPr txBox="1"/>
          <p:nvPr>
            <p:ph idx="5" type="title"/>
          </p:nvPr>
        </p:nvSpPr>
        <p:spPr>
          <a:xfrm>
            <a:off x="4572001" y="299938"/>
            <a:ext cx="16716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63</a:t>
            </a:r>
            <a:r>
              <a:rPr lang="en" sz="43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%</a:t>
            </a:r>
            <a:endParaRPr sz="43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54" name="Google Shape;254;p35"/>
          <p:cNvSpPr txBox="1"/>
          <p:nvPr>
            <p:ph idx="15" type="title"/>
          </p:nvPr>
        </p:nvSpPr>
        <p:spPr>
          <a:xfrm>
            <a:off x="4602300" y="2457500"/>
            <a:ext cx="35616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of UK men expressed the same concern (1)</a:t>
            </a:r>
            <a:endParaRPr baseline="30000" sz="26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55" name="Google Shape;255;p35"/>
          <p:cNvSpPr txBox="1"/>
          <p:nvPr>
            <p:ph idx="5" type="title"/>
          </p:nvPr>
        </p:nvSpPr>
        <p:spPr>
          <a:xfrm>
            <a:off x="4638597" y="1834800"/>
            <a:ext cx="15384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Spartan"/>
                <a:ea typeface="Spartan"/>
                <a:cs typeface="Spartan"/>
                <a:sym typeface="Spartan"/>
              </a:rPr>
              <a:t>3</a:t>
            </a:r>
            <a:r>
              <a:rPr lang="en" sz="4300">
                <a:latin typeface="Spartan"/>
                <a:ea typeface="Spartan"/>
                <a:cs typeface="Spartan"/>
                <a:sym typeface="Spartan"/>
              </a:rPr>
              <a:t>3%</a:t>
            </a:r>
            <a:endParaRPr sz="43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56" name="Google Shape;256;p35"/>
          <p:cNvSpPr txBox="1"/>
          <p:nvPr>
            <p:ph idx="15" type="title"/>
          </p:nvPr>
        </p:nvSpPr>
        <p:spPr>
          <a:xfrm>
            <a:off x="4638600" y="4022663"/>
            <a:ext cx="32103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of all violent incidents occur at night (2)</a:t>
            </a:r>
            <a:endParaRPr baseline="30000" sz="12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57" name="Google Shape;257;p35"/>
          <p:cNvSpPr txBox="1"/>
          <p:nvPr>
            <p:ph idx="5" type="title"/>
          </p:nvPr>
        </p:nvSpPr>
        <p:spPr>
          <a:xfrm>
            <a:off x="4638597" y="3419063"/>
            <a:ext cx="13746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61%</a:t>
            </a:r>
            <a:endParaRPr sz="43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0" y="4766400"/>
            <a:ext cx="4279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[1]</a:t>
            </a:r>
            <a:r>
              <a:rPr lang="en" sz="500">
                <a:latin typeface="Spartan"/>
                <a:ea typeface="Spartan"/>
                <a:cs typeface="Spartan"/>
                <a:sym typeface="Spartan"/>
              </a:rPr>
              <a:t>	</a:t>
            </a:r>
            <a:r>
              <a:rPr lang="en" sz="500" u="sng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https://plan-uk.org/media-centre/almost-two-thirds-of-women-feel-unsafe-walking-alone-after-dark</a:t>
            </a:r>
            <a:endParaRPr sz="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[2]	</a:t>
            </a:r>
            <a:r>
              <a:rPr lang="en" sz="500" u="sng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https://www.churchillsecurity.co.uk/2019/06/27/how-dangerous-is-a-night-out-in-britain/</a:t>
            </a:r>
            <a:endParaRPr sz="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 b="3633" l="44043" r="0" t="0"/>
          <a:stretch/>
        </p:blipFill>
        <p:spPr>
          <a:xfrm>
            <a:off x="-167426" y="-42100"/>
            <a:ext cx="4447025" cy="518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>
            <p:ph idx="15" type="title"/>
          </p:nvPr>
        </p:nvSpPr>
        <p:spPr>
          <a:xfrm>
            <a:off x="4572000" y="873238"/>
            <a:ext cx="37980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of UK women feel unsafe when walking alone at night (1)</a:t>
            </a:r>
            <a:endParaRPr baseline="30000" sz="30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66" name="Google Shape;266;p36"/>
          <p:cNvSpPr txBox="1"/>
          <p:nvPr>
            <p:ph idx="5" type="title"/>
          </p:nvPr>
        </p:nvSpPr>
        <p:spPr>
          <a:xfrm>
            <a:off x="4572001" y="299938"/>
            <a:ext cx="16716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63</a:t>
            </a:r>
            <a:r>
              <a:rPr lang="en" sz="43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%</a:t>
            </a:r>
            <a:endParaRPr sz="43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67" name="Google Shape;267;p36"/>
          <p:cNvSpPr txBox="1"/>
          <p:nvPr>
            <p:ph idx="15" type="title"/>
          </p:nvPr>
        </p:nvSpPr>
        <p:spPr>
          <a:xfrm>
            <a:off x="4602300" y="2457500"/>
            <a:ext cx="35616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rPr>
              <a:t>of UK men expressed the same concern (1)</a:t>
            </a:r>
            <a:endParaRPr baseline="30000" sz="26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68" name="Google Shape;268;p36"/>
          <p:cNvSpPr txBox="1"/>
          <p:nvPr>
            <p:ph idx="5" type="title"/>
          </p:nvPr>
        </p:nvSpPr>
        <p:spPr>
          <a:xfrm>
            <a:off x="4638597" y="1834800"/>
            <a:ext cx="15384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3</a:t>
            </a:r>
            <a:r>
              <a:rPr lang="en" sz="43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3%</a:t>
            </a:r>
            <a:endParaRPr sz="43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69" name="Google Shape;269;p36"/>
          <p:cNvSpPr txBox="1"/>
          <p:nvPr>
            <p:ph idx="15" type="title"/>
          </p:nvPr>
        </p:nvSpPr>
        <p:spPr>
          <a:xfrm>
            <a:off x="4638600" y="4022663"/>
            <a:ext cx="32103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of all violent incidents occur at night (2)</a:t>
            </a:r>
            <a:endParaRPr baseline="30000" sz="12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70" name="Google Shape;270;p36"/>
          <p:cNvSpPr txBox="1"/>
          <p:nvPr>
            <p:ph idx="5" type="title"/>
          </p:nvPr>
        </p:nvSpPr>
        <p:spPr>
          <a:xfrm>
            <a:off x="4638597" y="3419063"/>
            <a:ext cx="1374600" cy="6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6211EE"/>
                </a:solidFill>
                <a:latin typeface="Spartan"/>
                <a:ea typeface="Spartan"/>
                <a:cs typeface="Spartan"/>
                <a:sym typeface="Spartan"/>
              </a:rPr>
              <a:t>61%</a:t>
            </a:r>
            <a:endParaRPr sz="4300">
              <a:solidFill>
                <a:srgbClr val="6211E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0" y="4766400"/>
            <a:ext cx="4279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[1]</a:t>
            </a:r>
            <a:r>
              <a:rPr lang="en" sz="500">
                <a:latin typeface="Spartan"/>
                <a:ea typeface="Spartan"/>
                <a:cs typeface="Spartan"/>
                <a:sym typeface="Spartan"/>
              </a:rPr>
              <a:t>	</a:t>
            </a:r>
            <a:r>
              <a:rPr lang="en" sz="500" u="sng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https://plan-uk.org/media-centre/almost-two-thirds-of-women-feel-unsafe-walking-alone-after-dark</a:t>
            </a:r>
            <a:endParaRPr sz="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[2]	</a:t>
            </a:r>
            <a:r>
              <a:rPr lang="en" sz="500" u="sng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https://www.churchillsecurity.co.uk/2019/06/27/how-dangerous-is-a-night-out-in-britain/</a:t>
            </a:r>
            <a:endParaRPr sz="5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498600" y="230800"/>
            <a:ext cx="28503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Markus, 22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77" name="Google Shape;277;p37"/>
          <p:cNvSpPr txBox="1"/>
          <p:nvPr>
            <p:ph idx="3" type="title"/>
          </p:nvPr>
        </p:nvSpPr>
        <p:spPr>
          <a:xfrm>
            <a:off x="5544476" y="230800"/>
            <a:ext cx="28863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"/>
                <a:ea typeface="Spartan"/>
                <a:cs typeface="Spartan"/>
                <a:sym typeface="Spartan"/>
              </a:rPr>
              <a:t>Anna, 20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888" y="1124812"/>
            <a:ext cx="1275924" cy="127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/>
          <p:nvPr/>
        </p:nvSpPr>
        <p:spPr>
          <a:xfrm>
            <a:off x="5215800" y="2614350"/>
            <a:ext cx="3726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Frustrations:</a:t>
            </a:r>
            <a:endParaRPr b="1"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Feels lonely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Has to travel on her own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Pandemic affected many of her relationships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Wants to:</a:t>
            </a:r>
            <a:endParaRPr b="1"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Feel sociable again 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Enjoy her time in the city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Feel comfortable during and after parties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581100" y="539500"/>
            <a:ext cx="26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86868"/>
                </a:solidFill>
                <a:latin typeface="Spartan"/>
                <a:ea typeface="Spartan"/>
                <a:cs typeface="Spartan"/>
                <a:sym typeface="Spartan"/>
              </a:rPr>
              <a:t>Graduate in Manchester</a:t>
            </a:r>
            <a:endParaRPr b="1">
              <a:solidFill>
                <a:srgbClr val="68686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5984725" y="539500"/>
            <a:ext cx="20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86868"/>
                </a:solidFill>
                <a:latin typeface="Spartan"/>
                <a:ea typeface="Spartan"/>
                <a:cs typeface="Spartan"/>
                <a:sym typeface="Spartan"/>
              </a:rPr>
              <a:t>Student in London</a:t>
            </a:r>
            <a:endParaRPr b="1">
              <a:solidFill>
                <a:srgbClr val="686868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6759425" y="1044100"/>
            <a:ext cx="21369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6759425" y="1124788"/>
            <a:ext cx="2302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“I don’t feel safe at night in the dark, especially by myself”</a:t>
            </a:r>
            <a:endParaRPr b="1" sz="17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84" name="Google Shape;284;p37"/>
          <p:cNvSpPr txBox="1"/>
          <p:nvPr/>
        </p:nvSpPr>
        <p:spPr>
          <a:xfrm>
            <a:off x="218575" y="2682825"/>
            <a:ext cx="3726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Frustrations:</a:t>
            </a:r>
            <a:endParaRPr b="1"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Can’t enjoy parties while friends lost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Worried about drunk people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Wants to:</a:t>
            </a:r>
            <a:endParaRPr b="1"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Go out in a group 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Be able to check if friends ok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Spartan"/>
              <a:buChar char="❏"/>
            </a:pPr>
            <a:r>
              <a:rPr lang="en" sz="12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Have a way to arrange events safely and easily</a:t>
            </a:r>
            <a:endParaRPr sz="12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1737700" y="1188600"/>
            <a:ext cx="2302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“I’ve lost my friends several times during nights out”</a:t>
            </a:r>
            <a:endParaRPr b="1" sz="1700"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00" y="1188599"/>
            <a:ext cx="1275924" cy="127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805050" y="1729800"/>
            <a:ext cx="75339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latin typeface="Spartan"/>
                <a:ea typeface="Spartan"/>
                <a:cs typeface="Spartan"/>
                <a:sym typeface="Spartan"/>
              </a:rPr>
              <a:t>Facilitating the physical wellbeing and safety of 18-25 year olds during and after nights out to clubs and bars.</a:t>
            </a:r>
            <a:endParaRPr sz="6800"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idx="2" type="title"/>
          </p:nvPr>
        </p:nvSpPr>
        <p:spPr>
          <a:xfrm>
            <a:off x="647313" y="584948"/>
            <a:ext cx="2768100" cy="1158000"/>
          </a:xfrm>
          <a:prstGeom prst="rect">
            <a:avLst/>
          </a:prstGeom>
          <a:solidFill>
            <a:srgbClr val="D9D9D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B7B7B7"/>
              </a:highlight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97" name="Google Shape;297;p39"/>
          <p:cNvSpPr txBox="1"/>
          <p:nvPr>
            <p:ph type="title"/>
          </p:nvPr>
        </p:nvSpPr>
        <p:spPr>
          <a:xfrm>
            <a:off x="1383600" y="2043138"/>
            <a:ext cx="6376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Digging deeper into concerns</a:t>
            </a:r>
            <a:endParaRPr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98" name="Google Shape;298;p39"/>
          <p:cNvSpPr txBox="1"/>
          <p:nvPr>
            <p:ph idx="2" type="title"/>
          </p:nvPr>
        </p:nvSpPr>
        <p:spPr>
          <a:xfrm>
            <a:off x="581388" y="497450"/>
            <a:ext cx="2768100" cy="11580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“I feel out of control of a situation when I’m drunk”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99" name="Google Shape;299;p39"/>
          <p:cNvSpPr txBox="1"/>
          <p:nvPr>
            <p:ph idx="2" type="title"/>
          </p:nvPr>
        </p:nvSpPr>
        <p:spPr>
          <a:xfrm>
            <a:off x="5773313" y="703575"/>
            <a:ext cx="2768100" cy="981600"/>
          </a:xfrm>
          <a:prstGeom prst="rect">
            <a:avLst/>
          </a:prstGeom>
          <a:solidFill>
            <a:srgbClr val="D9D9D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00" name="Google Shape;300;p39"/>
          <p:cNvSpPr txBox="1"/>
          <p:nvPr>
            <p:ph idx="2" type="title"/>
          </p:nvPr>
        </p:nvSpPr>
        <p:spPr>
          <a:xfrm>
            <a:off x="5707388" y="629400"/>
            <a:ext cx="2768100" cy="981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“I’m an easier target when drunk”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01" name="Google Shape;301;p39"/>
          <p:cNvSpPr txBox="1"/>
          <p:nvPr>
            <p:ph idx="2" type="title"/>
          </p:nvPr>
        </p:nvSpPr>
        <p:spPr>
          <a:xfrm>
            <a:off x="5740350" y="3340455"/>
            <a:ext cx="2768100" cy="1140900"/>
          </a:xfrm>
          <a:prstGeom prst="rect">
            <a:avLst/>
          </a:prstGeom>
          <a:solidFill>
            <a:srgbClr val="D9D9D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02" name="Google Shape;302;p39"/>
          <p:cNvSpPr txBox="1"/>
          <p:nvPr>
            <p:ph idx="2" type="title"/>
          </p:nvPr>
        </p:nvSpPr>
        <p:spPr>
          <a:xfrm>
            <a:off x="5674425" y="3254250"/>
            <a:ext cx="2768100" cy="1140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“Really scared and worried for my friend’s wellbeing”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03" name="Google Shape;303;p39"/>
          <p:cNvSpPr txBox="1"/>
          <p:nvPr>
            <p:ph idx="2" type="title"/>
          </p:nvPr>
        </p:nvSpPr>
        <p:spPr>
          <a:xfrm>
            <a:off x="680263" y="3211551"/>
            <a:ext cx="2768100" cy="1312500"/>
          </a:xfrm>
          <a:prstGeom prst="rect">
            <a:avLst/>
          </a:prstGeom>
          <a:solidFill>
            <a:srgbClr val="D9D9D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04" name="Google Shape;304;p39"/>
          <p:cNvSpPr txBox="1"/>
          <p:nvPr>
            <p:ph idx="2" type="title"/>
          </p:nvPr>
        </p:nvSpPr>
        <p:spPr>
          <a:xfrm>
            <a:off x="614338" y="3112350"/>
            <a:ext cx="2768100" cy="13125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“I’d feel more confident with more ways to reassure my safety”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Spartan"/>
                <a:ea typeface="Spartan"/>
                <a:cs typeface="Spartan"/>
                <a:sym typeface="Spartan"/>
              </a:rPr>
              <a:t>Tools to take control</a:t>
            </a:r>
            <a:endParaRPr>
              <a:solidFill>
                <a:schemeClr val="accent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597950" y="2353150"/>
            <a:ext cx="239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“I’d love a way to pretend to receive a phone call”</a:t>
            </a:r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3376500" y="2353150"/>
            <a:ext cx="239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“I want an outside source to know where I am”</a:t>
            </a:r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6155050" y="2214700"/>
            <a:ext cx="239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“A </a:t>
            </a:r>
            <a:r>
              <a:rPr b="1" lang="en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panic button that could not just make a noise but alert my friends</a:t>
            </a:r>
            <a:r>
              <a:rPr b="1" lang="en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”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Grayscale Pitch Deck by Slidesgo">
  <a:themeElements>
    <a:clrScheme name="Simple Light">
      <a:dk1>
        <a:srgbClr val="6211EE"/>
      </a:dk1>
      <a:lt1>
        <a:srgbClr val="FFFFFF"/>
      </a:lt1>
      <a:dk2>
        <a:srgbClr val="D8D8D8"/>
      </a:dk2>
      <a:lt2>
        <a:srgbClr val="6211EE"/>
      </a:lt2>
      <a:accent1>
        <a:srgbClr val="6211EE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